
<file path=[Content_Types].xml><?xml version="1.0" encoding="utf-8"?>
<Types xmlns="http://schemas.openxmlformats.org/package/2006/content-types">
  <Default Extension="png" ContentType="image/png"/>
  <Default Extension="wma" ContentType="audio/x-ms-wma"/>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0" r:id="rId6"/>
    <p:sldId id="392" r:id="rId7"/>
    <p:sldId id="393" r:id="rId8"/>
    <p:sldId id="373" r:id="rId9"/>
    <p:sldId id="354" r:id="rId10"/>
    <p:sldId id="391" r:id="rId11"/>
    <p:sldId id="388" r:id="rId12"/>
    <p:sldId id="372" r:id="rId13"/>
    <p:sldId id="378" r:id="rId14"/>
    <p:sldId id="379" r:id="rId15"/>
    <p:sldId id="380" r:id="rId16"/>
    <p:sldId id="366" r:id="rId17"/>
    <p:sldId id="325" r:id="rId18"/>
    <p:sldId id="382" r:id="rId19"/>
    <p:sldId id="390" r:id="rId20"/>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77199" autoAdjust="0"/>
  </p:normalViewPr>
  <p:slideViewPr>
    <p:cSldViewPr>
      <p:cViewPr varScale="1">
        <p:scale>
          <a:sx n="68" d="100"/>
          <a:sy n="68" d="100"/>
        </p:scale>
        <p:origin x="1862"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4551"/>
          </a:xfrm>
          <a:prstGeom prst="rect">
            <a:avLst/>
          </a:prstGeom>
        </p:spPr>
        <p:txBody>
          <a:bodyPr vert="horz" lIns="91440" tIns="45720" rIns="91440" bIns="45720" rtlCol="0"/>
          <a:lstStyle>
            <a:lvl1pPr algn="r">
              <a:defRPr sz="1200"/>
            </a:lvl1pPr>
          </a:lstStyle>
          <a:p>
            <a:fld id="{C42A7813-7832-46C5-B16F-31881DF16553}" type="datetimeFigureOut">
              <a:rPr lang="en-GB" smtClean="0"/>
              <a:t>14/09/2015</a:t>
            </a:fld>
            <a:endParaRPr lang="en-GB"/>
          </a:p>
        </p:txBody>
      </p:sp>
      <p:sp>
        <p:nvSpPr>
          <p:cNvPr id="4" name="Slide Image Placeholder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62239"/>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62239"/>
            <a:ext cx="2945659" cy="494550"/>
          </a:xfrm>
          <a:prstGeom prst="rect">
            <a:avLst/>
          </a:prstGeom>
        </p:spPr>
        <p:txBody>
          <a:bodyPr vert="horz" lIns="91440" tIns="45720" rIns="91440" bIns="45720" rtlCol="0" anchor="b"/>
          <a:lstStyle>
            <a:lvl1pPr algn="r">
              <a:defRPr sz="1200"/>
            </a:lvl1pPr>
          </a:lstStyle>
          <a:p>
            <a:fld id="{EB60264A-D15C-4879-8CA7-364DCA0F2BFB}" type="slidenum">
              <a:rPr lang="en-GB" smtClean="0"/>
              <a:t>‹#›</a:t>
            </a:fld>
            <a:endParaRPr lang="en-GB"/>
          </a:p>
        </p:txBody>
      </p:sp>
    </p:spTree>
    <p:extLst>
      <p:ext uri="{BB962C8B-B14F-4D97-AF65-F5344CB8AC3E}">
        <p14:creationId xmlns:p14="http://schemas.microsoft.com/office/powerpoint/2010/main" val="28079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60264A-D15C-4879-8CA7-364DCA0F2BFB}" type="slidenum">
              <a:rPr lang="en-GB" smtClean="0"/>
              <a:t>1</a:t>
            </a:fld>
            <a:endParaRPr lang="en-GB"/>
          </a:p>
        </p:txBody>
      </p:sp>
    </p:spTree>
    <p:extLst>
      <p:ext uri="{BB962C8B-B14F-4D97-AF65-F5344CB8AC3E}">
        <p14:creationId xmlns:p14="http://schemas.microsoft.com/office/powerpoint/2010/main" val="178441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60264A-D15C-4879-8CA7-364DCA0F2BFB}" type="slidenum">
              <a:rPr lang="en-GB" smtClean="0"/>
              <a:t>5</a:t>
            </a:fld>
            <a:endParaRPr lang="en-GB"/>
          </a:p>
        </p:txBody>
      </p:sp>
    </p:spTree>
    <p:extLst>
      <p:ext uri="{BB962C8B-B14F-4D97-AF65-F5344CB8AC3E}">
        <p14:creationId xmlns:p14="http://schemas.microsoft.com/office/powerpoint/2010/main" val="328911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60264A-D15C-4879-8CA7-364DCA0F2BFB}" type="slidenum">
              <a:rPr lang="en-GB" smtClean="0"/>
              <a:t>7</a:t>
            </a:fld>
            <a:endParaRPr lang="en-GB"/>
          </a:p>
        </p:txBody>
      </p:sp>
    </p:spTree>
    <p:extLst>
      <p:ext uri="{BB962C8B-B14F-4D97-AF65-F5344CB8AC3E}">
        <p14:creationId xmlns:p14="http://schemas.microsoft.com/office/powerpoint/2010/main" val="377981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 of</a:t>
            </a:r>
            <a:r>
              <a:rPr lang="en-GB" baseline="0" dirty="0" smtClean="0"/>
              <a:t> what service charge covers in info pack.</a:t>
            </a:r>
            <a:endParaRPr lang="en-GB" dirty="0"/>
          </a:p>
        </p:txBody>
      </p:sp>
      <p:sp>
        <p:nvSpPr>
          <p:cNvPr id="4" name="Slide Number Placeholder 3"/>
          <p:cNvSpPr>
            <a:spLocks noGrp="1"/>
          </p:cNvSpPr>
          <p:nvPr>
            <p:ph type="sldNum" sz="quarter" idx="10"/>
          </p:nvPr>
        </p:nvSpPr>
        <p:spPr/>
        <p:txBody>
          <a:bodyPr/>
          <a:lstStyle/>
          <a:p>
            <a:fld id="{EB60264A-D15C-4879-8CA7-364DCA0F2BFB}" type="slidenum">
              <a:rPr lang="en-GB" smtClean="0"/>
              <a:t>8</a:t>
            </a:fld>
            <a:endParaRPr lang="en-GB"/>
          </a:p>
        </p:txBody>
      </p:sp>
    </p:spTree>
    <p:extLst>
      <p:ext uri="{BB962C8B-B14F-4D97-AF65-F5344CB8AC3E}">
        <p14:creationId xmlns:p14="http://schemas.microsoft.com/office/powerpoint/2010/main" val="396862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that although</a:t>
            </a:r>
            <a:r>
              <a:rPr lang="en-GB" baseline="0" dirty="0" smtClean="0"/>
              <a:t> paying £10K towards regeneration, this is resulting in much higher property prices per previous slide- it’s a small outlay for the added value it is bringing to their property and potential sale price.</a:t>
            </a:r>
          </a:p>
          <a:p>
            <a:endParaRPr lang="en-GB" baseline="0" dirty="0" smtClean="0"/>
          </a:p>
          <a:p>
            <a:r>
              <a:rPr lang="en-GB" baseline="0" dirty="0" smtClean="0"/>
              <a:t>Also discuss how may be paying for things that don’t seem relevant or affect your property but part of communal, overall </a:t>
            </a:r>
            <a:r>
              <a:rPr lang="en-GB" baseline="0" dirty="0" err="1" smtClean="0"/>
              <a:t>regen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B60264A-D15C-4879-8CA7-364DCA0F2BFB}" type="slidenum">
              <a:rPr lang="en-GB" smtClean="0"/>
              <a:t>9</a:t>
            </a:fld>
            <a:endParaRPr lang="en-GB"/>
          </a:p>
        </p:txBody>
      </p:sp>
    </p:spTree>
    <p:extLst>
      <p:ext uri="{BB962C8B-B14F-4D97-AF65-F5344CB8AC3E}">
        <p14:creationId xmlns:p14="http://schemas.microsoft.com/office/powerpoint/2010/main" val="372875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a:t>
            </a:r>
            <a:r>
              <a:rPr lang="en-GB" baseline="0" dirty="0" smtClean="0"/>
              <a:t> can help leaseholders.</a:t>
            </a:r>
            <a:endParaRPr lang="en-GB" dirty="0"/>
          </a:p>
        </p:txBody>
      </p:sp>
      <p:sp>
        <p:nvSpPr>
          <p:cNvPr id="4" name="Slide Number Placeholder 3"/>
          <p:cNvSpPr>
            <a:spLocks noGrp="1"/>
          </p:cNvSpPr>
          <p:nvPr>
            <p:ph type="sldNum" sz="quarter" idx="10"/>
          </p:nvPr>
        </p:nvSpPr>
        <p:spPr/>
        <p:txBody>
          <a:bodyPr/>
          <a:lstStyle/>
          <a:p>
            <a:fld id="{EB60264A-D15C-4879-8CA7-364DCA0F2BFB}" type="slidenum">
              <a:rPr lang="en-GB" smtClean="0"/>
              <a:t>10</a:t>
            </a:fld>
            <a:endParaRPr lang="en-GB"/>
          </a:p>
        </p:txBody>
      </p:sp>
    </p:spTree>
    <p:extLst>
      <p:ext uri="{BB962C8B-B14F-4D97-AF65-F5344CB8AC3E}">
        <p14:creationId xmlns:p14="http://schemas.microsoft.com/office/powerpoint/2010/main" val="63525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60264A-D15C-4879-8CA7-364DCA0F2BFB}" type="slidenum">
              <a:rPr lang="en-GB" smtClean="0"/>
              <a:t>12</a:t>
            </a:fld>
            <a:endParaRPr lang="en-GB"/>
          </a:p>
        </p:txBody>
      </p:sp>
    </p:spTree>
    <p:extLst>
      <p:ext uri="{BB962C8B-B14F-4D97-AF65-F5344CB8AC3E}">
        <p14:creationId xmlns:p14="http://schemas.microsoft.com/office/powerpoint/2010/main" val="417263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D8410C-78B8-4DC1-8A30-B16212CD428D}" type="slidenum">
              <a:rPr lang="en-GB" smtClean="0"/>
              <a:t>13</a:t>
            </a:fld>
            <a:endParaRPr lang="en-GB"/>
          </a:p>
        </p:txBody>
      </p:sp>
    </p:spTree>
    <p:extLst>
      <p:ext uri="{BB962C8B-B14F-4D97-AF65-F5344CB8AC3E}">
        <p14:creationId xmlns:p14="http://schemas.microsoft.com/office/powerpoint/2010/main" val="76118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D8410C-78B8-4DC1-8A30-B16212CD428D}" type="slidenum">
              <a:rPr lang="en-GB" smtClean="0"/>
              <a:t>14</a:t>
            </a:fld>
            <a:endParaRPr lang="en-GB"/>
          </a:p>
        </p:txBody>
      </p:sp>
    </p:spTree>
    <p:extLst>
      <p:ext uri="{BB962C8B-B14F-4D97-AF65-F5344CB8AC3E}">
        <p14:creationId xmlns:p14="http://schemas.microsoft.com/office/powerpoint/2010/main" val="12540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0D3218-35F1-4420-BC85-34D18DECAB07}" type="datetimeFigureOut">
              <a:rPr lang="en-GB" smtClean="0"/>
              <a:t>14/09/2015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48481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D3218-35F1-4420-BC85-34D18DECAB07}" type="datetimeFigureOut">
              <a:rPr lang="en-GB" smtClean="0"/>
              <a:t>14/09/2015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287342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D3218-35F1-4420-BC85-34D18DECAB07}" type="datetimeFigureOut">
              <a:rPr lang="en-GB" smtClean="0"/>
              <a:t>14/09/2015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350264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2209800"/>
          </a:xfrm>
        </p:spPr>
        <p:txBody>
          <a:bodyPr/>
          <a:lstStyle/>
          <a:p>
            <a:r>
              <a:rPr lang="en-US" smtClean="0"/>
              <a:t>Click to edit Master title style</a:t>
            </a:r>
            <a:endParaRPr lang="en-JM"/>
          </a:p>
        </p:txBody>
      </p:sp>
      <p:sp>
        <p:nvSpPr>
          <p:cNvPr id="3" name="Subtitle 2"/>
          <p:cNvSpPr>
            <a:spLocks noGrp="1"/>
          </p:cNvSpPr>
          <p:nvPr>
            <p:ph type="subTitle" idx="1"/>
          </p:nvPr>
        </p:nvSpPr>
        <p:spPr>
          <a:xfrm>
            <a:off x="381000" y="2895600"/>
            <a:ext cx="6400800" cy="990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JM" dirty="0"/>
          </a:p>
        </p:txBody>
      </p:sp>
    </p:spTree>
    <p:extLst>
      <p:ext uri="{BB962C8B-B14F-4D97-AF65-F5344CB8AC3E}">
        <p14:creationId xmlns:p14="http://schemas.microsoft.com/office/powerpoint/2010/main" val="384178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323900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125111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40225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323199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dirty="0"/>
          </a:p>
        </p:txBody>
      </p:sp>
    </p:spTree>
    <p:extLst>
      <p:ext uri="{BB962C8B-B14F-4D97-AF65-F5344CB8AC3E}">
        <p14:creationId xmlns:p14="http://schemas.microsoft.com/office/powerpoint/2010/main" val="153243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dirty="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2168711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dirty="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9" name="Date Placeholder 23"/>
          <p:cNvSpPr>
            <a:spLocks noGrp="1"/>
          </p:cNvSpPr>
          <p:nvPr>
            <p:ph type="dt" sz="half" idx="25"/>
          </p:nvPr>
        </p:nvSpPr>
        <p:spPr>
          <a:xfrm>
            <a:off x="6629400" y="6248400"/>
            <a:ext cx="2133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JM">
              <a:solidFill>
                <a:prstClr val="black"/>
              </a:solidFill>
            </a:endParaRPr>
          </a:p>
        </p:txBody>
      </p:sp>
      <p:sp>
        <p:nvSpPr>
          <p:cNvPr id="20" name="Slide Number Placeholder 24"/>
          <p:cNvSpPr>
            <a:spLocks noGrp="1"/>
          </p:cNvSpPr>
          <p:nvPr>
            <p:ph type="sldNum" sz="quarter" idx="26"/>
          </p:nvPr>
        </p:nvSpPr>
        <p:spPr>
          <a:xfrm>
            <a:off x="8077200" y="0"/>
            <a:ext cx="62547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2058D4C-A0F2-4313-9B87-63F572F8E663}" type="slidenum">
              <a:rPr lang="en-JM" smtClean="0">
                <a:solidFill>
                  <a:prstClr val="black"/>
                </a:solidFill>
                <a:ea typeface="MS PGothic" panose="020B0600070205080204" pitchFamily="34" charset="-128"/>
              </a:rPr>
              <a:pPr fontAlgn="base">
                <a:spcBef>
                  <a:spcPct val="0"/>
                </a:spcBef>
                <a:spcAft>
                  <a:spcPct val="0"/>
                </a:spcAft>
              </a:pPr>
              <a:t>‹#›</a:t>
            </a:fld>
            <a:endParaRPr lang="en-JM"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65187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D3218-35F1-4420-BC85-34D18DECAB07}" type="datetimeFigureOut">
              <a:rPr lang="en-GB" smtClean="0"/>
              <a:t>14/09/2015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333851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solidFill>
                  <a:srgbClr val="00B0F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solidFill>
                  <a:srgbClr val="00B0F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7" name="Date Placeholder 8"/>
          <p:cNvSpPr>
            <a:spLocks noGrp="1"/>
          </p:cNvSpPr>
          <p:nvPr>
            <p:ph type="dt" sz="half" idx="10"/>
          </p:nvPr>
        </p:nvSpPr>
        <p:spPr>
          <a:xfrm>
            <a:off x="6629400" y="6248400"/>
            <a:ext cx="2133600" cy="365125"/>
          </a:xfrm>
          <a:prstGeom prst="rect">
            <a:avLst/>
          </a:prstGeom>
        </p:spPr>
        <p:txBody>
          <a:bodyPr/>
          <a:lstStyle>
            <a:lvl1pPr>
              <a:defRPr>
                <a:latin typeface="Calibri" charset="0"/>
                <a:ea typeface="ＭＳ Ｐゴシック" charset="0"/>
                <a:cs typeface="ＭＳ Ｐゴシック" charset="0"/>
              </a:defRPr>
            </a:lvl1pPr>
          </a:lstStyle>
          <a:p>
            <a:pPr fontAlgn="base">
              <a:spcBef>
                <a:spcPct val="0"/>
              </a:spcBef>
              <a:spcAft>
                <a:spcPct val="0"/>
              </a:spcAft>
              <a:defRPr/>
            </a:pPr>
            <a:endParaRPr lang="en-JM">
              <a:solidFill>
                <a:prstClr val="black"/>
              </a:solidFill>
            </a:endParaRPr>
          </a:p>
        </p:txBody>
      </p:sp>
      <p:sp>
        <p:nvSpPr>
          <p:cNvPr id="8" name="Slide Number Placeholder 5"/>
          <p:cNvSpPr>
            <a:spLocks noGrp="1"/>
          </p:cNvSpPr>
          <p:nvPr>
            <p:ph type="sldNum" sz="quarter" idx="11"/>
          </p:nvPr>
        </p:nvSpPr>
        <p:spPr>
          <a:xfrm>
            <a:off x="8077200" y="0"/>
            <a:ext cx="62547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9269FAF-9CF0-4BA7-BC40-53511BB97C41}" type="slidenum">
              <a:rPr lang="en-JM" smtClean="0">
                <a:solidFill>
                  <a:prstClr val="black"/>
                </a:solidFill>
                <a:ea typeface="MS PGothic" panose="020B0600070205080204" pitchFamily="34" charset="-128"/>
              </a:rPr>
              <a:pPr fontAlgn="base">
                <a:spcBef>
                  <a:spcPct val="0"/>
                </a:spcBef>
                <a:spcAft>
                  <a:spcPct val="0"/>
                </a:spcAft>
              </a:pPr>
              <a:t>‹#›</a:t>
            </a:fld>
            <a:endParaRPr lang="en-JM"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915472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1">
                <a:solidFill>
                  <a:srgbClr val="00B0F0"/>
                </a:solidFill>
                <a:latin typeface="Arial"/>
                <a:cs typeface="Arial"/>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1">
                <a:solidFill>
                  <a:srgbClr val="00B0F0"/>
                </a:solidFill>
                <a:latin typeface="Arial"/>
                <a:cs typeface="Arial"/>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1">
                <a:solidFill>
                  <a:srgbClr val="00B0F0"/>
                </a:solidFill>
                <a:latin typeface="Arial"/>
                <a:cs typeface="Arial"/>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6080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3977050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a:solidFill>
                  <a:schemeClr val="tx1">
                    <a:lumMod val="75000"/>
                    <a:lumOff val="25000"/>
                  </a:schemeClr>
                </a:solidFill>
              </a:defRPr>
            </a:lvl1pPr>
          </a:lstStyle>
          <a:p>
            <a:pPr lvl="0"/>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a:solidFill>
                  <a:schemeClr val="tx1">
                    <a:lumMod val="75000"/>
                    <a:lumOff val="25000"/>
                  </a:schemeClr>
                </a:solidFill>
              </a:defRPr>
            </a:lvl1pPr>
          </a:lstStyle>
          <a:p>
            <a:pPr lvl="0"/>
            <a:endParaRPr lang="en-JM" noProof="0" dirty="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a:solidFill>
                  <a:schemeClr val="tx1">
                    <a:lumMod val="75000"/>
                    <a:lumOff val="25000"/>
                  </a:schemeClr>
                </a:solidFill>
              </a:defRPr>
            </a:lvl1pPr>
          </a:lstStyle>
          <a:p>
            <a:pPr lvl="0"/>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1">
                <a:solidFill>
                  <a:schemeClr val="tx1">
                    <a:lumMod val="75000"/>
                    <a:lumOff val="25000"/>
                  </a:schemeClr>
                </a:solidFill>
                <a:latin typeface="Arial"/>
                <a:cs typeface="Arial"/>
              </a:defRPr>
            </a:lvl1pPr>
          </a:lstStyle>
          <a:p>
            <a:pPr lvl="0"/>
            <a:endParaRPr lang="en-JM" dirty="0"/>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1">
                <a:solidFill>
                  <a:schemeClr val="tx1">
                    <a:lumMod val="75000"/>
                    <a:lumOff val="25000"/>
                  </a:schemeClr>
                </a:solidFill>
                <a:latin typeface="Arial"/>
                <a:cs typeface="Arial"/>
              </a:defRPr>
            </a:lvl1pPr>
          </a:lstStyle>
          <a:p>
            <a:pPr lvl="0"/>
            <a:endParaRPr lang="en-JM" dirty="0"/>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1">
                <a:solidFill>
                  <a:schemeClr val="tx1">
                    <a:lumMod val="75000"/>
                    <a:lumOff val="25000"/>
                  </a:schemeClr>
                </a:solidFill>
                <a:latin typeface="PT Sans Narrow" pitchFamily="34" charset="0"/>
              </a:defRPr>
            </a:lvl1pPr>
          </a:lstStyle>
          <a:p>
            <a:pPr lvl="0"/>
            <a:endParaRPr lang="en-JM" dirty="0"/>
          </a:p>
        </p:txBody>
      </p:sp>
    </p:spTree>
    <p:extLst>
      <p:ext uri="{BB962C8B-B14F-4D97-AF65-F5344CB8AC3E}">
        <p14:creationId xmlns:p14="http://schemas.microsoft.com/office/powerpoint/2010/main" val="226883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a:defRPr/>
              </a:pPr>
              <a:endParaRPr lang="en-US" dirty="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1">
                <a:solidFill>
                  <a:schemeClr val="tx1">
                    <a:lumMod val="75000"/>
                    <a:lumOff val="25000"/>
                  </a:schemeClr>
                </a:solidFill>
                <a:latin typeface="Arial"/>
                <a:cs typeface="Arial"/>
              </a:defRPr>
            </a:lvl1pPr>
          </a:lstStyle>
          <a:p>
            <a:pPr lvl="0"/>
            <a:endParaRPr lang="en-JM" dirty="0"/>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1">
                <a:solidFill>
                  <a:schemeClr val="tx1">
                    <a:lumMod val="75000"/>
                    <a:lumOff val="25000"/>
                  </a:schemeClr>
                </a:solidFill>
                <a:latin typeface="Arial"/>
                <a:cs typeface="Arial"/>
              </a:defRPr>
            </a:lvl1pPr>
          </a:lstStyle>
          <a:p>
            <a:pPr lvl="0"/>
            <a:endParaRPr lang="en-JM" dirty="0"/>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1">
                <a:solidFill>
                  <a:schemeClr val="tx1">
                    <a:lumMod val="75000"/>
                    <a:lumOff val="25000"/>
                  </a:schemeClr>
                </a:solidFill>
                <a:latin typeface="Arial"/>
                <a:cs typeface="Arial"/>
              </a:defRPr>
            </a:lvl1pPr>
          </a:lstStyle>
          <a:p>
            <a:pPr lvl="0"/>
            <a:endParaRPr lang="en-JM" dirty="0"/>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1">
                <a:solidFill>
                  <a:schemeClr val="tx1">
                    <a:lumMod val="75000"/>
                    <a:lumOff val="25000"/>
                  </a:schemeClr>
                </a:solidFill>
                <a:latin typeface="Arial"/>
                <a:cs typeface="Arial"/>
              </a:defRPr>
            </a:lvl1pPr>
          </a:lstStyle>
          <a:p>
            <a:pPr lvl="0"/>
            <a:endParaRPr lang="en-JM" dirty="0"/>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1">
                <a:solidFill>
                  <a:schemeClr val="tx1">
                    <a:lumMod val="75000"/>
                    <a:lumOff val="25000"/>
                  </a:schemeClr>
                </a:solidFill>
                <a:latin typeface="Arial"/>
                <a:cs typeface="Arial"/>
              </a:defRPr>
            </a:lvl1pPr>
          </a:lstStyle>
          <a:p>
            <a:pPr lvl="0"/>
            <a:endParaRPr lang="en-JM" dirty="0"/>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1">
                <a:solidFill>
                  <a:schemeClr val="tx1">
                    <a:lumMod val="75000"/>
                    <a:lumOff val="25000"/>
                  </a:schemeClr>
                </a:solidFill>
                <a:latin typeface="Arial"/>
                <a:cs typeface="Arial"/>
              </a:defRPr>
            </a:lvl1pPr>
          </a:lstStyle>
          <a:p>
            <a:pPr lvl="0"/>
            <a:endParaRPr lang="en-JM" dirty="0"/>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a:solidFill>
                  <a:schemeClr val="tx1">
                    <a:lumMod val="75000"/>
                    <a:lumOff val="25000"/>
                  </a:schemeClr>
                </a:solidFill>
              </a:defRPr>
            </a:lvl1pPr>
          </a:lstStyle>
          <a:p>
            <a:pPr lvl="0"/>
            <a:endParaRPr lang="en-JM" noProof="0" dirty="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a:solidFill>
                  <a:schemeClr val="tx1">
                    <a:lumMod val="75000"/>
                    <a:lumOff val="25000"/>
                  </a:schemeClr>
                </a:solidFill>
              </a:defRPr>
            </a:lvl1pPr>
          </a:lstStyle>
          <a:p>
            <a:pPr lvl="0"/>
            <a:endParaRPr lang="en-JM" noProof="0" dirty="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a:solidFill>
                  <a:schemeClr val="tx1">
                    <a:lumMod val="75000"/>
                    <a:lumOff val="25000"/>
                  </a:schemeClr>
                </a:solidFill>
              </a:defRPr>
            </a:lvl1pPr>
          </a:lstStyle>
          <a:p>
            <a:pPr lvl="0"/>
            <a:endParaRPr lang="en-JM" noProof="0" dirty="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a:solidFill>
                  <a:schemeClr val="tx1">
                    <a:lumMod val="75000"/>
                    <a:lumOff val="25000"/>
                  </a:schemeClr>
                </a:solidFill>
              </a:defRPr>
            </a:lvl1pPr>
          </a:lstStyle>
          <a:p>
            <a:pPr lvl="0"/>
            <a:endParaRPr lang="en-JM" noProof="0" dirty="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a:solidFill>
                  <a:schemeClr val="tx1">
                    <a:lumMod val="75000"/>
                    <a:lumOff val="25000"/>
                  </a:schemeClr>
                </a:solidFill>
              </a:defRPr>
            </a:lvl1pPr>
          </a:lstStyle>
          <a:p>
            <a:pPr lvl="0"/>
            <a:endParaRPr lang="en-JM" noProof="0" dirty="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a:solidFill>
                  <a:schemeClr val="tx1">
                    <a:lumMod val="75000"/>
                    <a:lumOff val="25000"/>
                  </a:schemeClr>
                </a:solidFill>
              </a:defRPr>
            </a:lvl1pPr>
          </a:lstStyle>
          <a:p>
            <a:pPr lvl="0"/>
            <a:endParaRPr lang="en-JM" noProof="0" dirty="0"/>
          </a:p>
        </p:txBody>
      </p:sp>
    </p:spTree>
    <p:extLst>
      <p:ext uri="{BB962C8B-B14F-4D97-AF65-F5344CB8AC3E}">
        <p14:creationId xmlns:p14="http://schemas.microsoft.com/office/powerpoint/2010/main" val="2919946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D2006E"/>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prstClr val="white"/>
              </a:solidFill>
            </a:endParaRPr>
          </a:p>
        </p:txBody>
      </p:sp>
      <p:sp>
        <p:nvSpPr>
          <p:cNvPr id="16" name="Rectangle 15"/>
          <p:cNvSpPr/>
          <p:nvPr userDrawn="1"/>
        </p:nvSpPr>
        <p:spPr>
          <a:xfrm>
            <a:off x="2667000" y="3352800"/>
            <a:ext cx="46038" cy="381000"/>
          </a:xfrm>
          <a:prstGeom prst="rect">
            <a:avLst/>
          </a:prstGeom>
          <a:solidFill>
            <a:srgbClr val="D2006E"/>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prstClr val="white"/>
              </a:solidFill>
            </a:endParaRPr>
          </a:p>
        </p:txBody>
      </p:sp>
      <p:sp>
        <p:nvSpPr>
          <p:cNvPr id="17" name="Rectangle 16"/>
          <p:cNvSpPr/>
          <p:nvPr userDrawn="1"/>
        </p:nvSpPr>
        <p:spPr>
          <a:xfrm>
            <a:off x="4800600" y="3352800"/>
            <a:ext cx="46038" cy="381000"/>
          </a:xfrm>
          <a:prstGeom prst="rect">
            <a:avLst/>
          </a:prstGeom>
          <a:solidFill>
            <a:srgbClr val="D2006E"/>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prstClr val="white"/>
              </a:solidFill>
            </a:endParaRPr>
          </a:p>
        </p:txBody>
      </p:sp>
      <p:sp>
        <p:nvSpPr>
          <p:cNvPr id="18" name="Rectangle 17"/>
          <p:cNvSpPr/>
          <p:nvPr userDrawn="1"/>
        </p:nvSpPr>
        <p:spPr>
          <a:xfrm>
            <a:off x="6942138" y="3352800"/>
            <a:ext cx="46037" cy="381000"/>
          </a:xfrm>
          <a:prstGeom prst="rect">
            <a:avLst/>
          </a:prstGeom>
          <a:solidFill>
            <a:srgbClr val="D2006E"/>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dirty="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dirty="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dirty="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dirty="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a:latin typeface="Arial"/>
                <a:cs typeface="Arial"/>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a:latin typeface="Arial"/>
                <a:cs typeface="Arial"/>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a:latin typeface="Arial"/>
                <a:cs typeface="Arial"/>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a:latin typeface="Arial"/>
                <a:cs typeface="Arial"/>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426899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45166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138004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prstClr val="white"/>
              </a:solidFill>
            </a:endParaRPr>
          </a:p>
        </p:txBody>
      </p:sp>
      <p:sp>
        <p:nvSpPr>
          <p:cNvPr id="7" name="Text Placeholder 9"/>
          <p:cNvSpPr>
            <a:spLocks noGrp="1"/>
          </p:cNvSpPr>
          <p:nvPr>
            <p:ph type="body" sz="quarter" idx="13"/>
          </p:nvPr>
        </p:nvSpPr>
        <p:spPr>
          <a:xfrm>
            <a:off x="2590800" y="2667000"/>
            <a:ext cx="4876800" cy="762000"/>
          </a:xfrm>
        </p:spPr>
        <p:txBody>
          <a:bodyPr>
            <a:normAutofit/>
          </a:bodyPr>
          <a:lstStyle>
            <a:lvl1pPr>
              <a:buNone/>
              <a:defRPr sz="3700">
                <a:solidFill>
                  <a:schemeClr val="bg1"/>
                </a:solidFill>
                <a:latin typeface="Arial Black"/>
                <a:cs typeface="Arial Black"/>
              </a:defRPr>
            </a:lvl1pPr>
          </a:lstStyle>
          <a:p>
            <a:pPr lvl="0"/>
            <a:endParaRPr lang="en-JM" dirty="0"/>
          </a:p>
        </p:txBody>
      </p:sp>
      <p:sp>
        <p:nvSpPr>
          <p:cNvPr id="8" name="Text Placeholder 9"/>
          <p:cNvSpPr>
            <a:spLocks noGrp="1"/>
          </p:cNvSpPr>
          <p:nvPr>
            <p:ph type="body" sz="quarter" idx="14"/>
          </p:nvPr>
        </p:nvSpPr>
        <p:spPr>
          <a:xfrm>
            <a:off x="2590800" y="3276600"/>
            <a:ext cx="4876800" cy="533400"/>
          </a:xfrm>
        </p:spPr>
        <p:txBody>
          <a:bodyPr>
            <a:normAutofit/>
          </a:bodyPr>
          <a:lstStyle>
            <a:lvl1pPr>
              <a:buNone/>
              <a:defRPr sz="2400">
                <a:solidFill>
                  <a:schemeClr val="bg1"/>
                </a:solidFill>
                <a:latin typeface="Arial"/>
                <a:cs typeface="Arial"/>
              </a:defRPr>
            </a:lvl1pPr>
          </a:lstStyle>
          <a:p>
            <a:pPr lvl="0"/>
            <a:endParaRPr lang="en-JM" dirty="0"/>
          </a:p>
        </p:txBody>
      </p:sp>
      <p:sp>
        <p:nvSpPr>
          <p:cNvPr id="3" name="Content Placeholder 2"/>
          <p:cNvSpPr>
            <a:spLocks noGrp="1"/>
          </p:cNvSpPr>
          <p:nvPr>
            <p:ph sz="quarter" idx="15"/>
          </p:nvPr>
        </p:nvSpPr>
        <p:spPr>
          <a:xfrm>
            <a:off x="1295400" y="2667000"/>
            <a:ext cx="1143000" cy="1143000"/>
          </a:xfrm>
          <a:prstGeom prst="ellipse">
            <a:avLst/>
          </a:prstGeom>
          <a:solidFill>
            <a:srgbClr val="D00000"/>
          </a:solidFill>
        </p:spPr>
        <p:txBody>
          <a:bodyPr anchor="ctr"/>
          <a:lstStyle>
            <a:lvl1pPr marL="0" indent="0" algn="ctr">
              <a:buFontTx/>
              <a:buNone/>
              <a:defRPr>
                <a:latin typeface="PT Sans Narrow" pitchFamily="34" charset="0"/>
              </a:defRPr>
            </a:lvl1pPr>
          </a:lstStyle>
          <a:p>
            <a:pPr lvl="0"/>
            <a:endParaRPr lang="en-JM" dirty="0"/>
          </a:p>
        </p:txBody>
      </p:sp>
    </p:spTree>
    <p:extLst>
      <p:ext uri="{BB962C8B-B14F-4D97-AF65-F5344CB8AC3E}">
        <p14:creationId xmlns:p14="http://schemas.microsoft.com/office/powerpoint/2010/main" val="3455861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155615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D3218-35F1-4420-BC85-34D18DECAB07}" type="datetimeFigureOut">
              <a:rPr lang="en-GB" smtClean="0"/>
              <a:t>14/09/2015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2182949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tint val="75000"/>
                  </a:prstClr>
                </a:solidFill>
                <a:cs typeface="+mn-cs"/>
              </a:defRPr>
            </a:lvl1pPr>
          </a:lstStyle>
          <a:p>
            <a:pPr fontAlgn="base">
              <a:spcBef>
                <a:spcPct val="0"/>
              </a:spcBef>
              <a:spcAft>
                <a:spcPct val="0"/>
              </a:spcAft>
              <a:defRPr/>
            </a:pPr>
            <a:fld id="{FCC7833E-F5B3-4A33-A48A-EA92FB4D2716}" type="datetimeFigureOut">
              <a:rPr lang="en-GB">
                <a:ea typeface="MS PGothic" panose="020B0600070205080204" pitchFamily="34" charset="-128"/>
              </a:rPr>
              <a:pPr fontAlgn="base">
                <a:spcBef>
                  <a:spcPct val="0"/>
                </a:spcBef>
                <a:spcAft>
                  <a:spcPct val="0"/>
                </a:spcAft>
                <a:defRPr/>
              </a:pPr>
              <a:t>14/09/2015</a:t>
            </a:fld>
            <a:endParaRPr lang="en-GB" dirty="0">
              <a:ea typeface="MS PGothic" panose="020B0600070205080204" pitchFamily="34" charset="-128"/>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tint val="75000"/>
                  </a:prstClr>
                </a:solidFill>
                <a:cs typeface="+mn-cs"/>
              </a:defRPr>
            </a:lvl1pPr>
          </a:lstStyle>
          <a:p>
            <a:pPr fontAlgn="base">
              <a:spcBef>
                <a:spcPct val="0"/>
              </a:spcBef>
              <a:spcAft>
                <a:spcPct val="0"/>
              </a:spcAft>
              <a:defRPr/>
            </a:pPr>
            <a:endParaRPr lang="en-GB">
              <a:ea typeface="MS PGothic" panose="020B0600070205080204" pitchFamily="34" charset="-128"/>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fontAlgn="base">
              <a:spcBef>
                <a:spcPct val="0"/>
              </a:spcBef>
              <a:spcAft>
                <a:spcPct val="0"/>
              </a:spcAft>
            </a:pPr>
            <a:fld id="{8F9F5E04-9485-4D56-9D9F-FB97B49C1813}" type="slidenum">
              <a:rPr lang="en-GB" smtClean="0">
                <a:ea typeface="MS PGothic" panose="020B0600070205080204" pitchFamily="34" charset="-128"/>
              </a:rPr>
              <a:pPr fontAlgn="base">
                <a:spcBef>
                  <a:spcPct val="0"/>
                </a:spcBef>
                <a:spcAft>
                  <a:spcPct val="0"/>
                </a:spcAft>
              </a:pPr>
              <a:t>‹#›</a:t>
            </a:fld>
            <a:endParaRPr lang="en-GB" smtClean="0">
              <a:ea typeface="MS PGothic" panose="020B0600070205080204" pitchFamily="34" charset="-128"/>
            </a:endParaRPr>
          </a:p>
        </p:txBody>
      </p:sp>
    </p:spTree>
    <p:extLst>
      <p:ext uri="{BB962C8B-B14F-4D97-AF65-F5344CB8AC3E}">
        <p14:creationId xmlns:p14="http://schemas.microsoft.com/office/powerpoint/2010/main" val="2739380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2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0D3218-35F1-4420-BC85-34D18DECAB07}" type="datetimeFigureOut">
              <a:rPr lang="en-GB" smtClean="0"/>
              <a:t>14/09/2015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123105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0D3218-35F1-4420-BC85-34D18DECAB07}" type="datetimeFigureOut">
              <a:rPr lang="en-GB" smtClean="0"/>
              <a:t>14/09/2015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21509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0D3218-35F1-4420-BC85-34D18DECAB07}" type="datetimeFigureOut">
              <a:rPr lang="en-GB" smtClean="0"/>
              <a:t>14/09/2015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130775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D3218-35F1-4420-BC85-34D18DECAB07}" type="datetimeFigureOut">
              <a:rPr lang="en-GB" smtClean="0"/>
              <a:t>14/09/2015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232594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D3218-35F1-4420-BC85-34D18DECAB07}" type="datetimeFigureOut">
              <a:rPr lang="en-GB" smtClean="0"/>
              <a:t>14/09/2015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17274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D3218-35F1-4420-BC85-34D18DECAB07}" type="datetimeFigureOut">
              <a:rPr lang="en-GB" smtClean="0"/>
              <a:t>14/09/2015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5C31F-E205-4273-8051-D0042B1F74D6}" type="slidenum">
              <a:rPr lang="en-GB" smtClean="0"/>
              <a:t>‹#›</a:t>
            </a:fld>
            <a:endParaRPr lang="en-GB"/>
          </a:p>
        </p:txBody>
      </p:sp>
    </p:spTree>
    <p:extLst>
      <p:ext uri="{BB962C8B-B14F-4D97-AF65-F5344CB8AC3E}">
        <p14:creationId xmlns:p14="http://schemas.microsoft.com/office/powerpoint/2010/main" val="308224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56B9A3"/>
            </a:gs>
            <a:gs pos="11000">
              <a:srgbClr val="FFFFFF"/>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D3218-35F1-4420-BC85-34D18DECAB07}" type="datetimeFigureOut">
              <a:rPr lang="en-GB" smtClean="0"/>
              <a:t>14/09/2015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5C31F-E205-4273-8051-D0042B1F74D6}" type="slidenum">
              <a:rPr lang="en-GB" smtClean="0"/>
              <a:t>‹#›</a:t>
            </a:fld>
            <a:endParaRPr lang="en-GB"/>
          </a:p>
        </p:txBody>
      </p:sp>
    </p:spTree>
    <p:extLst>
      <p:ext uri="{BB962C8B-B14F-4D97-AF65-F5344CB8AC3E}">
        <p14:creationId xmlns:p14="http://schemas.microsoft.com/office/powerpoint/2010/main" val="356397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28"/>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412750" y="304800"/>
            <a:ext cx="84201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533400" y="427038"/>
            <a:ext cx="81534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JM" altLang="en-US" smtClean="0"/>
          </a:p>
        </p:txBody>
      </p:sp>
      <p:sp>
        <p:nvSpPr>
          <p:cNvPr id="1029"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JM" altLang="en-US" smtClean="0"/>
          </a:p>
        </p:txBody>
      </p:sp>
    </p:spTree>
    <p:extLst>
      <p:ext uri="{BB962C8B-B14F-4D97-AF65-F5344CB8AC3E}">
        <p14:creationId xmlns:p14="http://schemas.microsoft.com/office/powerpoint/2010/main" val="1819567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hf hdr="0" dt="0"/>
  <p:txStyles>
    <p:titleStyle>
      <a:lvl1pPr algn="l" rtl="0" eaLnBrk="0" fontAlgn="base" hangingPunct="0">
        <a:spcBef>
          <a:spcPct val="0"/>
        </a:spcBef>
        <a:spcAft>
          <a:spcPct val="0"/>
        </a:spcAft>
        <a:defRPr sz="3800" kern="1200">
          <a:solidFill>
            <a:schemeClr val="bg1"/>
          </a:solidFill>
          <a:latin typeface="Arial Black"/>
          <a:ea typeface="MS PGothic" pitchFamily="34" charset="-128"/>
          <a:cs typeface="Arial Black"/>
        </a:defRPr>
      </a:lvl1pPr>
      <a:lvl2pPr algn="l" rtl="0" eaLnBrk="0" fontAlgn="base" hangingPunct="0">
        <a:spcBef>
          <a:spcPct val="0"/>
        </a:spcBef>
        <a:spcAft>
          <a:spcPct val="0"/>
        </a:spcAft>
        <a:defRPr sz="3800">
          <a:solidFill>
            <a:schemeClr val="bg1"/>
          </a:solidFill>
          <a:latin typeface="Arial Black" charset="0"/>
          <a:ea typeface="MS PGothic" pitchFamily="34" charset="-128"/>
          <a:cs typeface="Arial Black" pitchFamily="34" charset="0"/>
        </a:defRPr>
      </a:lvl2pPr>
      <a:lvl3pPr algn="l" rtl="0" eaLnBrk="0" fontAlgn="base" hangingPunct="0">
        <a:spcBef>
          <a:spcPct val="0"/>
        </a:spcBef>
        <a:spcAft>
          <a:spcPct val="0"/>
        </a:spcAft>
        <a:defRPr sz="3800">
          <a:solidFill>
            <a:schemeClr val="bg1"/>
          </a:solidFill>
          <a:latin typeface="Arial Black" charset="0"/>
          <a:ea typeface="MS PGothic" pitchFamily="34" charset="-128"/>
          <a:cs typeface="Arial Black" pitchFamily="34" charset="0"/>
        </a:defRPr>
      </a:lvl3pPr>
      <a:lvl4pPr algn="l" rtl="0" eaLnBrk="0" fontAlgn="base" hangingPunct="0">
        <a:spcBef>
          <a:spcPct val="0"/>
        </a:spcBef>
        <a:spcAft>
          <a:spcPct val="0"/>
        </a:spcAft>
        <a:defRPr sz="3800">
          <a:solidFill>
            <a:schemeClr val="bg1"/>
          </a:solidFill>
          <a:latin typeface="Arial Black" charset="0"/>
          <a:ea typeface="MS PGothic" pitchFamily="34" charset="-128"/>
          <a:cs typeface="Arial Black" pitchFamily="34" charset="0"/>
        </a:defRPr>
      </a:lvl4pPr>
      <a:lvl5pPr algn="l" rtl="0" eaLnBrk="0" fontAlgn="base" hangingPunct="0">
        <a:spcBef>
          <a:spcPct val="0"/>
        </a:spcBef>
        <a:spcAft>
          <a:spcPct val="0"/>
        </a:spcAft>
        <a:defRPr sz="3800">
          <a:solidFill>
            <a:schemeClr val="bg1"/>
          </a:solidFill>
          <a:latin typeface="Arial Black" charset="0"/>
          <a:ea typeface="MS PGothic" pitchFamily="34" charset="-128"/>
          <a:cs typeface="Arial Black" pitchFamily="34" charset="0"/>
        </a:defRPr>
      </a:lvl5pPr>
      <a:lvl6pPr marL="457200" algn="l" rtl="0" fontAlgn="base">
        <a:spcBef>
          <a:spcPct val="0"/>
        </a:spcBef>
        <a:spcAft>
          <a:spcPct val="0"/>
        </a:spcAft>
        <a:defRPr sz="4400">
          <a:solidFill>
            <a:srgbClr val="E6007A"/>
          </a:solidFill>
          <a:latin typeface="PT Sans Narrow" pitchFamily="34" charset="0"/>
        </a:defRPr>
      </a:lvl6pPr>
      <a:lvl7pPr marL="914400" algn="l" rtl="0" fontAlgn="base">
        <a:spcBef>
          <a:spcPct val="0"/>
        </a:spcBef>
        <a:spcAft>
          <a:spcPct val="0"/>
        </a:spcAft>
        <a:defRPr sz="4400">
          <a:solidFill>
            <a:srgbClr val="E6007A"/>
          </a:solidFill>
          <a:latin typeface="PT Sans Narrow" pitchFamily="34" charset="0"/>
        </a:defRPr>
      </a:lvl7pPr>
      <a:lvl8pPr marL="1371600" algn="l" rtl="0" fontAlgn="base">
        <a:spcBef>
          <a:spcPct val="0"/>
        </a:spcBef>
        <a:spcAft>
          <a:spcPct val="0"/>
        </a:spcAft>
        <a:defRPr sz="4400">
          <a:solidFill>
            <a:srgbClr val="E6007A"/>
          </a:solidFill>
          <a:latin typeface="PT Sans Narrow" pitchFamily="34" charset="0"/>
        </a:defRPr>
      </a:lvl8pPr>
      <a:lvl9pPr marL="1828800" algn="l" rtl="0" fontAlgn="base">
        <a:spcBef>
          <a:spcPct val="0"/>
        </a:spcBef>
        <a:spcAft>
          <a:spcPct val="0"/>
        </a:spcAft>
        <a:defRPr sz="4400">
          <a:solidFill>
            <a:srgbClr val="E6007A"/>
          </a:solidFill>
          <a:latin typeface="PT Sans Narrow"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404040"/>
          </a:solidFill>
          <a:latin typeface="Arial Narrow"/>
          <a:ea typeface="MS PGothic" pitchFamily="34" charset="-128"/>
          <a:cs typeface="Arial Narrow"/>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04040"/>
          </a:solidFill>
          <a:latin typeface="Arial Narrow"/>
          <a:ea typeface="MS PGothic" pitchFamily="34" charset="-128"/>
          <a:cs typeface="Arial Narrow"/>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Narrow"/>
          <a:ea typeface="MS PGothic" pitchFamily="34" charset="-128"/>
          <a:cs typeface="Arial Narrow"/>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404040"/>
          </a:solidFill>
          <a:latin typeface="Arial Narrow"/>
          <a:ea typeface="MS PGothic" pitchFamily="34" charset="-128"/>
          <a:cs typeface="Arial Narrow"/>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404040"/>
          </a:solidFill>
          <a:latin typeface="Arial Narrow"/>
          <a:ea typeface="MS PGothic" pitchFamily="34" charset="-128"/>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6.jpe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hyperlink" Target="mailto:repairs@S4Bmanchester.co.uk" TargetMode="External"/><Relationship Id="rId5" Type="http://schemas.openxmlformats.org/officeDocument/2006/relationships/hyperlink" Target="mailto:info@S4Bmanchester.co.uk" TargetMode="External"/><Relationship Id="rId4" Type="http://schemas.openxmlformats.org/officeDocument/2006/relationships/notesSlide" Target="../notesSlides/notesSlide8.xm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4.xml"/><Relationship Id="rId7" Type="http://schemas.openxmlformats.org/officeDocument/2006/relationships/image" Target="../media/image20.jpe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notesSlide" Target="../notesSlides/notesSlide9.xml"/><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689" y="556777"/>
            <a:ext cx="6717432" cy="4392489"/>
          </a:xfrm>
          <a:noFill/>
          <a:ln>
            <a:noFill/>
          </a:ln>
        </p:spPr>
        <p:txBody>
          <a:bodyPr>
            <a:normAutofit/>
          </a:bodyPr>
          <a:lstStyle/>
          <a:p>
            <a:pPr marL="0" indent="0" algn="ctr">
              <a:buNone/>
            </a:pPr>
            <a:endParaRPr lang="en-GB" dirty="0"/>
          </a:p>
          <a:p>
            <a:pPr marL="0" indent="0" algn="ctr">
              <a:buNone/>
            </a:pPr>
            <a:r>
              <a:rPr lang="en-GB" sz="3800" b="1" dirty="0" smtClean="0"/>
              <a:t>Leaseholder Information</a:t>
            </a:r>
          </a:p>
          <a:p>
            <a:pPr marL="0" indent="0" algn="ctr">
              <a:buNone/>
            </a:pPr>
            <a:r>
              <a:rPr lang="en-GB" sz="3800" b="1" dirty="0" smtClean="0"/>
              <a:t>Event 18/08/15</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28303" y="2917815"/>
            <a:ext cx="4424838" cy="2949892"/>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283" y="2940505"/>
            <a:ext cx="4388659" cy="2927202"/>
          </a:xfrm>
          <a:prstGeom prst="rect">
            <a:avLst/>
          </a:prstGeom>
        </p:spPr>
      </p:pic>
    </p:spTree>
    <p:extLst>
      <p:ext uri="{BB962C8B-B14F-4D97-AF65-F5344CB8AC3E}">
        <p14:creationId xmlns:p14="http://schemas.microsoft.com/office/powerpoint/2010/main" val="2057042269"/>
      </p:ext>
    </p:extLst>
  </p:cSld>
  <p:clrMapOvr>
    <a:masterClrMapping/>
  </p:clrMapOvr>
  <mc:AlternateContent xmlns:mc="http://schemas.openxmlformats.org/markup-compatibility/2006" xmlns:p14="http://schemas.microsoft.com/office/powerpoint/2010/main">
    <mc:Choice Requires="p14">
      <p:transition spd="slow" p14:dur="2000" advTm="24696"/>
    </mc:Choice>
    <mc:Fallback xmlns="">
      <p:transition spd="slow" advTm="24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mute="1"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332656"/>
            <a:ext cx="8229600" cy="1143000"/>
          </a:xfrm>
        </p:spPr>
        <p:txBody>
          <a:bodyPr>
            <a:normAutofit/>
          </a:bodyPr>
          <a:lstStyle/>
          <a:p>
            <a:r>
              <a:rPr lang="en-GB" sz="3800" b="1" dirty="0" smtClean="0"/>
              <a:t>Payment options</a:t>
            </a:r>
            <a:endParaRPr lang="en-GB" sz="3800" b="1" dirty="0"/>
          </a:p>
        </p:txBody>
      </p:sp>
      <p:sp>
        <p:nvSpPr>
          <p:cNvPr id="7" name="Content Placeholder 6"/>
          <p:cNvSpPr>
            <a:spLocks noGrp="1"/>
          </p:cNvSpPr>
          <p:nvPr>
            <p:ph sz="half" idx="2"/>
          </p:nvPr>
        </p:nvSpPr>
        <p:spPr>
          <a:xfrm>
            <a:off x="4648200" y="1600200"/>
            <a:ext cx="4038600" cy="3198545"/>
          </a:xfrm>
        </p:spPr>
        <p:txBody>
          <a:bodyPr>
            <a:normAutofit lnSpcReduction="10000"/>
          </a:bodyPr>
          <a:lstStyle/>
          <a:p>
            <a:r>
              <a:rPr lang="en-GB" sz="2400" dirty="0" smtClean="0"/>
              <a:t>You can spread the cost, </a:t>
            </a:r>
            <a:r>
              <a:rPr lang="en-GB" sz="2400" b="1" dirty="0" smtClean="0"/>
              <a:t>interest free</a:t>
            </a:r>
            <a:r>
              <a:rPr lang="en-GB" sz="2400" dirty="0" smtClean="0"/>
              <a:t>, over 5 years (£2K per year),</a:t>
            </a:r>
          </a:p>
          <a:p>
            <a:r>
              <a:rPr lang="en-GB" sz="2400" dirty="0" smtClean="0"/>
              <a:t>Or use the equity from your home to pay,</a:t>
            </a:r>
          </a:p>
          <a:p>
            <a:r>
              <a:rPr lang="en-GB" sz="2400" dirty="0" smtClean="0"/>
              <a:t>Or pay a lump sum,</a:t>
            </a:r>
          </a:p>
          <a:p>
            <a:r>
              <a:rPr lang="en-US" sz="2400" b="1" dirty="0">
                <a:ln w="22225">
                  <a:solidFill>
                    <a:schemeClr val="accent2"/>
                  </a:solidFill>
                  <a:prstDash val="solid"/>
                </a:ln>
                <a:solidFill>
                  <a:schemeClr val="accent2">
                    <a:lumMod val="40000"/>
                    <a:lumOff val="60000"/>
                  </a:schemeClr>
                </a:solidFill>
              </a:rPr>
              <a:t>Failure to pay </a:t>
            </a:r>
            <a:r>
              <a:rPr lang="en-US" sz="2400" b="1" dirty="0" smtClean="0">
                <a:ln w="22225">
                  <a:solidFill>
                    <a:schemeClr val="accent2"/>
                  </a:solidFill>
                  <a:prstDash val="solid"/>
                </a:ln>
                <a:solidFill>
                  <a:schemeClr val="accent2">
                    <a:lumMod val="40000"/>
                    <a:lumOff val="60000"/>
                  </a:schemeClr>
                </a:solidFill>
              </a:rPr>
              <a:t>may result </a:t>
            </a:r>
            <a:r>
              <a:rPr lang="en-US" sz="2400" b="1" dirty="0">
                <a:ln w="22225">
                  <a:solidFill>
                    <a:schemeClr val="accent2"/>
                  </a:solidFill>
                  <a:prstDash val="solid"/>
                </a:ln>
                <a:solidFill>
                  <a:schemeClr val="accent2">
                    <a:lumMod val="40000"/>
                    <a:lumOff val="60000"/>
                  </a:schemeClr>
                </a:solidFill>
              </a:rPr>
              <a:t>in you </a:t>
            </a:r>
            <a:r>
              <a:rPr lang="en-US" sz="2400" b="1" dirty="0" smtClean="0">
                <a:ln w="22225">
                  <a:solidFill>
                    <a:schemeClr val="accent2"/>
                  </a:solidFill>
                  <a:prstDash val="solid"/>
                </a:ln>
                <a:solidFill>
                  <a:schemeClr val="accent2">
                    <a:lumMod val="40000"/>
                    <a:lumOff val="60000"/>
                  </a:schemeClr>
                </a:solidFill>
              </a:rPr>
              <a:t>being taken </a:t>
            </a:r>
            <a:r>
              <a:rPr lang="en-US" sz="2400" b="1" dirty="0">
                <a:ln w="22225">
                  <a:solidFill>
                    <a:schemeClr val="accent2"/>
                  </a:solidFill>
                  <a:prstDash val="solid"/>
                </a:ln>
                <a:solidFill>
                  <a:schemeClr val="accent2">
                    <a:lumMod val="40000"/>
                    <a:lumOff val="60000"/>
                  </a:schemeClr>
                </a:solidFill>
              </a:rPr>
              <a:t>to </a:t>
            </a:r>
            <a:r>
              <a:rPr lang="en-US" sz="2400" b="1" dirty="0" smtClean="0">
                <a:ln w="22225">
                  <a:solidFill>
                    <a:schemeClr val="accent2"/>
                  </a:solidFill>
                  <a:prstDash val="solid"/>
                </a:ln>
                <a:solidFill>
                  <a:schemeClr val="accent2">
                    <a:lumMod val="40000"/>
                    <a:lumOff val="60000"/>
                  </a:schemeClr>
                </a:solidFill>
              </a:rPr>
              <a:t>Court!</a:t>
            </a:r>
            <a:endParaRPr lang="en-US" sz="2400" b="1" dirty="0">
              <a:ln w="22225">
                <a:solidFill>
                  <a:schemeClr val="accent2"/>
                </a:solidFill>
                <a:prstDash val="solid"/>
              </a:ln>
              <a:solidFill>
                <a:schemeClr val="accent2">
                  <a:lumMod val="40000"/>
                  <a:lumOff val="60000"/>
                </a:schemeClr>
              </a:solidFill>
            </a:endParaRPr>
          </a:p>
          <a:p>
            <a:endParaRPr lang="en-GB" sz="2400" dirty="0"/>
          </a:p>
          <a:p>
            <a:endParaRPr lang="en-GB" sz="2400" dirty="0" smtClean="0"/>
          </a:p>
          <a:p>
            <a:endParaRPr lang="en-GB" sz="2400" dirty="0"/>
          </a:p>
        </p:txBody>
      </p:sp>
      <p:pic>
        <p:nvPicPr>
          <p:cNvPr id="5"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88" y="44450"/>
            <a:ext cx="10509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
        <p:nvSpPr>
          <p:cNvPr id="2" name="Rectangle 1"/>
          <p:cNvSpPr/>
          <p:nvPr/>
        </p:nvSpPr>
        <p:spPr>
          <a:xfrm>
            <a:off x="398934" y="4861625"/>
            <a:ext cx="8460432" cy="1107996"/>
          </a:xfrm>
          <a:prstGeom prst="rect">
            <a:avLst/>
          </a:prstGeom>
        </p:spPr>
        <p:txBody>
          <a:bodyPr wrap="square">
            <a:spAutoFit/>
          </a:bodyPr>
          <a:lstStyle/>
          <a:p>
            <a:pPr algn="ctr"/>
            <a:r>
              <a:rPr lang="en-GB" sz="2200" b="1" dirty="0">
                <a:solidFill>
                  <a:srgbClr val="00B0F0"/>
                </a:solidFill>
              </a:rPr>
              <a:t>Speak to </a:t>
            </a:r>
            <a:r>
              <a:rPr lang="en-GB" sz="2200" b="1" dirty="0" smtClean="0">
                <a:solidFill>
                  <a:srgbClr val="00B0F0"/>
                </a:solidFill>
              </a:rPr>
              <a:t>Saba about the best way for you to pay your service charge.</a:t>
            </a:r>
          </a:p>
          <a:p>
            <a:pPr algn="ctr"/>
            <a:r>
              <a:rPr lang="en-GB" sz="2200" b="1" dirty="0" smtClean="0">
                <a:solidFill>
                  <a:srgbClr val="00B0F0"/>
                </a:solidFill>
              </a:rPr>
              <a:t>Advice </a:t>
            </a:r>
            <a:r>
              <a:rPr lang="en-GB" sz="2200" b="1" dirty="0">
                <a:solidFill>
                  <a:srgbClr val="00B0F0"/>
                </a:solidFill>
              </a:rPr>
              <a:t>and support on financial matters </a:t>
            </a:r>
            <a:r>
              <a:rPr lang="en-GB" sz="2200" b="1" dirty="0" smtClean="0">
                <a:solidFill>
                  <a:srgbClr val="00B0F0"/>
                </a:solidFill>
              </a:rPr>
              <a:t>is also available to leaseholders through our Financial </a:t>
            </a:r>
            <a:r>
              <a:rPr lang="en-GB" sz="2200" b="1" dirty="0">
                <a:solidFill>
                  <a:srgbClr val="00B0F0"/>
                </a:solidFill>
              </a:rPr>
              <a:t>I</a:t>
            </a:r>
            <a:r>
              <a:rPr lang="en-GB" sz="2200" b="1" dirty="0" smtClean="0">
                <a:solidFill>
                  <a:srgbClr val="00B0F0"/>
                </a:solidFill>
              </a:rPr>
              <a:t>nclusion </a:t>
            </a:r>
            <a:r>
              <a:rPr lang="en-GB" sz="2200" b="1" dirty="0">
                <a:solidFill>
                  <a:srgbClr val="00B0F0"/>
                </a:solidFill>
              </a:rPr>
              <a:t>O</a:t>
            </a:r>
            <a:r>
              <a:rPr lang="en-GB" sz="2200" b="1" dirty="0" smtClean="0">
                <a:solidFill>
                  <a:srgbClr val="00B0F0"/>
                </a:solidFill>
              </a:rPr>
              <a:t>fficer.</a:t>
            </a:r>
            <a:endParaRPr lang="en-GB" sz="2200" b="1" dirty="0">
              <a:solidFill>
                <a:srgbClr val="00B0F0"/>
              </a:solidFill>
            </a:endParaRPr>
          </a:p>
        </p:txBody>
      </p:sp>
      <p:pic>
        <p:nvPicPr>
          <p:cNvPr id="9" name="Content Placeholder 8"/>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590550" y="1600201"/>
            <a:ext cx="4038600" cy="2692400"/>
          </a:xfrm>
        </p:spPr>
      </p:pic>
    </p:spTree>
    <p:extLst>
      <p:ext uri="{BB962C8B-B14F-4D97-AF65-F5344CB8AC3E}">
        <p14:creationId xmlns:p14="http://schemas.microsoft.com/office/powerpoint/2010/main" val="4015008978"/>
      </p:ext>
    </p:extLst>
  </p:cSld>
  <p:clrMapOvr>
    <a:masterClrMapping/>
  </p:clrMapOvr>
  <mc:AlternateContent xmlns:mc="http://schemas.openxmlformats.org/markup-compatibility/2006" xmlns:p14="http://schemas.microsoft.com/office/powerpoint/2010/main">
    <mc:Choice Requires="p14">
      <p:transition spd="slow" p14:dur="2000" advTm="28230"/>
    </mc:Choice>
    <mc:Fallback xmlns="">
      <p:transition spd="slow" advTm="28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332656"/>
            <a:ext cx="8229600" cy="1143000"/>
          </a:xfrm>
        </p:spPr>
        <p:txBody>
          <a:bodyPr>
            <a:normAutofit/>
          </a:bodyPr>
          <a:lstStyle/>
          <a:p>
            <a:r>
              <a:rPr lang="en-GB" sz="3800" b="1" dirty="0" smtClean="0"/>
              <a:t>Ways to pay</a:t>
            </a:r>
            <a:endParaRPr lang="en-GB" sz="3800" b="1" dirty="0"/>
          </a:p>
        </p:txBody>
      </p:sp>
      <p:pic>
        <p:nvPicPr>
          <p:cNvPr id="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88" y="44450"/>
            <a:ext cx="10509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
        <p:nvSpPr>
          <p:cNvPr id="2" name="Content Placeholder 1"/>
          <p:cNvSpPr>
            <a:spLocks noGrp="1"/>
          </p:cNvSpPr>
          <p:nvPr>
            <p:ph sz="half" idx="1"/>
          </p:nvPr>
        </p:nvSpPr>
        <p:spPr>
          <a:xfrm>
            <a:off x="476052" y="1475656"/>
            <a:ext cx="8147248" cy="4689648"/>
          </a:xfrm>
        </p:spPr>
        <p:txBody>
          <a:bodyPr>
            <a:noAutofit/>
          </a:bodyPr>
          <a:lstStyle/>
          <a:p>
            <a:pPr algn="just"/>
            <a:r>
              <a:rPr lang="en-GB" sz="2600" b="1" dirty="0" smtClean="0"/>
              <a:t>Direct </a:t>
            </a:r>
            <a:r>
              <a:rPr lang="en-GB" sz="2600" b="1" dirty="0"/>
              <a:t>Debit</a:t>
            </a:r>
            <a:endParaRPr lang="en-GB" sz="2600" dirty="0"/>
          </a:p>
          <a:p>
            <a:pPr algn="just"/>
            <a:r>
              <a:rPr lang="en-GB" sz="2600" b="1" dirty="0" smtClean="0"/>
              <a:t>Standing </a:t>
            </a:r>
            <a:r>
              <a:rPr lang="en-GB" sz="2600" b="1" dirty="0"/>
              <a:t>Order</a:t>
            </a:r>
            <a:endParaRPr lang="en-GB" sz="2600" dirty="0"/>
          </a:p>
          <a:p>
            <a:pPr algn="just"/>
            <a:r>
              <a:rPr lang="en-GB" sz="2600" b="1" dirty="0" smtClean="0"/>
              <a:t>Payment </a:t>
            </a:r>
            <a:r>
              <a:rPr lang="en-GB" sz="2600" b="1" dirty="0"/>
              <a:t>Card</a:t>
            </a:r>
            <a:endParaRPr lang="en-GB" sz="2600" dirty="0"/>
          </a:p>
          <a:p>
            <a:pPr algn="just"/>
            <a:r>
              <a:rPr lang="en-GB" sz="2600" b="1" dirty="0" smtClean="0"/>
              <a:t>By </a:t>
            </a:r>
            <a:r>
              <a:rPr lang="en-GB" sz="2600" b="1" dirty="0"/>
              <a:t>Phone</a:t>
            </a:r>
            <a:r>
              <a:rPr lang="en-GB" sz="2600" dirty="0"/>
              <a:t> </a:t>
            </a:r>
          </a:p>
          <a:p>
            <a:pPr algn="just"/>
            <a:r>
              <a:rPr lang="en-GB" sz="2600" b="1" dirty="0" smtClean="0"/>
              <a:t>Online</a:t>
            </a:r>
            <a:endParaRPr lang="en-GB" sz="2600" dirty="0"/>
          </a:p>
          <a:p>
            <a:pPr algn="just"/>
            <a:r>
              <a:rPr lang="en-GB" sz="2600" b="1" dirty="0" smtClean="0"/>
              <a:t>Post</a:t>
            </a:r>
            <a:endParaRPr lang="en-GB" sz="2600" b="1" dirty="0"/>
          </a:p>
          <a:p>
            <a:pPr marL="0" indent="0" algn="just">
              <a:buNone/>
            </a:pPr>
            <a:r>
              <a:rPr lang="en-GB" sz="2600" dirty="0" smtClean="0"/>
              <a:t>Speak to Saba about ways to pay. If you need help to make your service charge payments you can speak to our Financial Inclusion Officer, Yvette Brown. Ask Saba for details.</a:t>
            </a:r>
            <a:endParaRPr lang="en-GB" sz="2600"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1475656"/>
            <a:ext cx="3987676" cy="2658450"/>
          </a:xfrm>
          <a:prstGeom prst="rect">
            <a:avLst/>
          </a:prstGeom>
        </p:spPr>
      </p:pic>
    </p:spTree>
    <p:extLst>
      <p:ext uri="{BB962C8B-B14F-4D97-AF65-F5344CB8AC3E}">
        <p14:creationId xmlns:p14="http://schemas.microsoft.com/office/powerpoint/2010/main" val="3591486968"/>
      </p:ext>
    </p:extLst>
  </p:cSld>
  <p:clrMapOvr>
    <a:masterClrMapping/>
  </p:clrMapOvr>
  <mc:AlternateContent xmlns:mc="http://schemas.openxmlformats.org/markup-compatibility/2006" xmlns:p14="http://schemas.microsoft.com/office/powerpoint/2010/main">
    <mc:Choice Requires="p14">
      <p:transition spd="slow" p14:dur="2000" advTm="39166"/>
    </mc:Choice>
    <mc:Fallback xmlns="">
      <p:transition spd="slow" advTm="39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96787"/>
          </a:xfrm>
        </p:spPr>
        <p:txBody>
          <a:bodyPr>
            <a:normAutofit fontScale="90000"/>
          </a:bodyPr>
          <a:lstStyle/>
          <a:p>
            <a:r>
              <a:rPr lang="en-GB" sz="4200" b="1" dirty="0" smtClean="0"/>
              <a:t>There for you</a:t>
            </a:r>
            <a:r>
              <a:rPr lang="en-GB" dirty="0"/>
              <a:t/>
            </a:r>
            <a:br>
              <a:rPr lang="en-GB" dirty="0"/>
            </a:br>
            <a:endParaRPr lang="en-GB" dirty="0"/>
          </a:p>
        </p:txBody>
      </p:sp>
      <p:sp>
        <p:nvSpPr>
          <p:cNvPr id="3" name="Content Placeholder 2"/>
          <p:cNvSpPr>
            <a:spLocks noGrp="1"/>
          </p:cNvSpPr>
          <p:nvPr>
            <p:ph idx="1"/>
          </p:nvPr>
        </p:nvSpPr>
        <p:spPr>
          <a:xfrm>
            <a:off x="457200" y="1323240"/>
            <a:ext cx="8229600" cy="4842064"/>
          </a:xfrm>
        </p:spPr>
        <p:txBody>
          <a:bodyPr>
            <a:normAutofit lnSpcReduction="10000"/>
          </a:bodyPr>
          <a:lstStyle/>
          <a:p>
            <a:pPr marL="0" indent="0" algn="just">
              <a:buNone/>
            </a:pPr>
            <a:r>
              <a:rPr lang="en-GB" sz="2500" dirty="0"/>
              <a:t>S4B </a:t>
            </a:r>
            <a:r>
              <a:rPr lang="en-GB" sz="2500" dirty="0" smtClean="0"/>
              <a:t>manage </a:t>
            </a:r>
            <a:r>
              <a:rPr lang="en-GB" sz="2500" dirty="0"/>
              <a:t>your lease on behalf of the Manchester City </a:t>
            </a:r>
            <a:r>
              <a:rPr lang="en-GB" sz="2500" dirty="0" smtClean="0"/>
              <a:t>Council. S4B has dedicated team to look after you;</a:t>
            </a:r>
          </a:p>
          <a:p>
            <a:pPr algn="just">
              <a:buFont typeface="Wingdings" panose="05000000000000000000" pitchFamily="2" charset="2"/>
              <a:buChar char="v"/>
            </a:pPr>
            <a:r>
              <a:rPr lang="en-GB" sz="2500" dirty="0" smtClean="0"/>
              <a:t>Saba Mirza- Leasehold Officer</a:t>
            </a:r>
          </a:p>
          <a:p>
            <a:pPr algn="just">
              <a:buFont typeface="Wingdings" panose="05000000000000000000" pitchFamily="2" charset="2"/>
              <a:buChar char="v"/>
            </a:pPr>
            <a:r>
              <a:rPr lang="en-GB" sz="2500" dirty="0" smtClean="0"/>
              <a:t>Rebecca Burke- Income Management Team Leader</a:t>
            </a:r>
          </a:p>
          <a:p>
            <a:pPr marL="0" indent="0" algn="just">
              <a:buNone/>
            </a:pPr>
            <a:r>
              <a:rPr lang="en-GB" sz="2500" dirty="0" smtClean="0"/>
              <a:t>Both are based at the S4B Housing office on Brunswick.</a:t>
            </a:r>
          </a:p>
          <a:p>
            <a:pPr marL="0" indent="0" algn="ctr">
              <a:buNone/>
            </a:pPr>
            <a:r>
              <a:rPr lang="en-GB" sz="3000" b="1" dirty="0" smtClean="0">
                <a:solidFill>
                  <a:srgbClr val="7030A0"/>
                </a:solidFill>
              </a:rPr>
              <a:t>We want to hear your voice!</a:t>
            </a:r>
          </a:p>
          <a:p>
            <a:pPr algn="just"/>
            <a:r>
              <a:rPr lang="en-GB" sz="2500" dirty="0" smtClean="0"/>
              <a:t>Email, telephone, Tweet, Facebook or arrange an appointment with us,</a:t>
            </a:r>
          </a:p>
          <a:p>
            <a:pPr algn="just"/>
            <a:r>
              <a:rPr lang="en-GB" sz="2500" dirty="0" smtClean="0"/>
              <a:t>Attend the regular leaseholder events and forums,</a:t>
            </a:r>
          </a:p>
          <a:p>
            <a:pPr algn="just"/>
            <a:r>
              <a:rPr lang="en-GB" sz="2500" dirty="0" smtClean="0"/>
              <a:t>Complete the satisfaction surveys in you info packs and hand them in.</a:t>
            </a:r>
            <a:endParaRPr lang="en-GB" sz="2500" dirty="0"/>
          </a:p>
          <a:p>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22822"/>
            <a:ext cx="1438781" cy="1048603"/>
          </a:xfrm>
          <a:prstGeom prst="rect">
            <a:avLst/>
          </a:prstGeom>
        </p:spPr>
      </p:pic>
    </p:spTree>
    <p:extLst>
      <p:ext uri="{BB962C8B-B14F-4D97-AF65-F5344CB8AC3E}">
        <p14:creationId xmlns:p14="http://schemas.microsoft.com/office/powerpoint/2010/main" val="1538350671"/>
      </p:ext>
    </p:extLst>
  </p:cSld>
  <p:clrMapOvr>
    <a:masterClrMapping/>
  </p:clrMapOvr>
  <mc:AlternateContent xmlns:mc="http://schemas.openxmlformats.org/markup-compatibility/2006" xmlns:p14="http://schemas.microsoft.com/office/powerpoint/2010/main">
    <mc:Choice Requires="p14">
      <p:transition spd="slow" p14:dur="2000" advTm="21339"/>
    </mc:Choice>
    <mc:Fallback xmlns="">
      <p:transition spd="slow" advTm="2133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smtClean="0"/>
              <a:t>Contact Us</a:t>
            </a:r>
            <a:endParaRPr lang="en-GB" sz="3800" b="1" dirty="0"/>
          </a:p>
        </p:txBody>
      </p:sp>
      <p:sp>
        <p:nvSpPr>
          <p:cNvPr id="5" name="Content Placeholder 4"/>
          <p:cNvSpPr>
            <a:spLocks noGrp="1"/>
          </p:cNvSpPr>
          <p:nvPr>
            <p:ph sz="half" idx="2"/>
          </p:nvPr>
        </p:nvSpPr>
        <p:spPr>
          <a:xfrm>
            <a:off x="4355976" y="1160206"/>
            <a:ext cx="4330824" cy="4525963"/>
          </a:xfrm>
        </p:spPr>
        <p:txBody>
          <a:bodyPr>
            <a:normAutofit fontScale="85000" lnSpcReduction="20000"/>
          </a:bodyPr>
          <a:lstStyle/>
          <a:p>
            <a:pPr marL="0" indent="0">
              <a:buNone/>
            </a:pPr>
            <a:endParaRPr lang="en-GB" dirty="0" smtClean="0"/>
          </a:p>
          <a:p>
            <a:r>
              <a:rPr lang="en-GB" b="1" dirty="0" smtClean="0"/>
              <a:t>0300 555 0128</a:t>
            </a:r>
          </a:p>
          <a:p>
            <a:r>
              <a:rPr lang="en-GB" dirty="0" smtClean="0"/>
              <a:t>S4B Housing office, Bramwell Drive</a:t>
            </a:r>
          </a:p>
          <a:p>
            <a:r>
              <a:rPr lang="en-GB" sz="2400" dirty="0">
                <a:hlinkClick r:id="rId5"/>
              </a:rPr>
              <a:t>info@S4Bmanchester.co.uk</a:t>
            </a:r>
            <a:endParaRPr lang="en-GB" dirty="0" smtClean="0"/>
          </a:p>
          <a:p>
            <a:r>
              <a:rPr lang="en-GB" sz="2400" dirty="0">
                <a:hlinkClick r:id="rId6"/>
              </a:rPr>
              <a:t>repairs@S4Bmanchester.co.uk</a:t>
            </a:r>
            <a:r>
              <a:rPr lang="en-GB" sz="2400" dirty="0"/>
              <a:t>    </a:t>
            </a:r>
            <a:r>
              <a:rPr lang="en-GB" dirty="0" smtClean="0"/>
              <a:t>(communal repairs only)</a:t>
            </a:r>
          </a:p>
          <a:p>
            <a:r>
              <a:rPr lang="en-GB" dirty="0" smtClean="0"/>
              <a:t>www.s4bmanchester.co.uk</a:t>
            </a:r>
          </a:p>
          <a:p>
            <a:r>
              <a:rPr lang="en-GB" dirty="0" smtClean="0"/>
              <a:t>Saba </a:t>
            </a:r>
            <a:r>
              <a:rPr lang="en-GB" b="1" dirty="0"/>
              <a:t>07734 879218</a:t>
            </a:r>
            <a:endParaRPr lang="en-GB" dirty="0"/>
          </a:p>
          <a:p>
            <a:r>
              <a:rPr lang="en-GB" dirty="0" smtClean="0"/>
              <a:t>Rebecca </a:t>
            </a:r>
            <a:r>
              <a:rPr lang="en-GB" dirty="0"/>
              <a:t> </a:t>
            </a:r>
            <a:r>
              <a:rPr lang="en-GB" b="1" dirty="0" smtClean="0"/>
              <a:t>07734879207</a:t>
            </a:r>
          </a:p>
          <a:p>
            <a:r>
              <a:rPr lang="en-GB" dirty="0" smtClean="0"/>
              <a:t>Tweet us </a:t>
            </a:r>
            <a:r>
              <a:rPr lang="en-GB" b="1" dirty="0" smtClean="0"/>
              <a:t>@S4Bmanchester</a:t>
            </a:r>
          </a:p>
          <a:p>
            <a:r>
              <a:rPr lang="en-GB" dirty="0" smtClean="0"/>
              <a:t>Facebook- search for S4B Manchester</a:t>
            </a:r>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3528" y="2276872"/>
            <a:ext cx="3769958" cy="2520280"/>
          </a:xfrm>
          <a:prstGeom prst="rect">
            <a:avLst/>
          </a:prstGeom>
        </p:spPr>
      </p:pic>
    </p:spTree>
    <p:extLst>
      <p:ext uri="{BB962C8B-B14F-4D97-AF65-F5344CB8AC3E}">
        <p14:creationId xmlns:p14="http://schemas.microsoft.com/office/powerpoint/2010/main" val="3084118384"/>
      </p:ext>
    </p:extLst>
  </p:cSld>
  <p:clrMapOvr>
    <a:masterClrMapping/>
  </p:clrMapOvr>
  <mc:AlternateContent xmlns:mc="http://schemas.openxmlformats.org/markup-compatibility/2006" xmlns:p14="http://schemas.microsoft.com/office/powerpoint/2010/main">
    <mc:Choice Requires="p14">
      <p:transition spd="slow" p14:dur="2000" advTm="50540"/>
    </mc:Choice>
    <mc:Fallback xmlns="">
      <p:transition spd="slow" advTm="50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smtClean="0"/>
              <a:t>Q </a:t>
            </a:r>
            <a:r>
              <a:rPr lang="en-GB" sz="3800" b="1" dirty="0"/>
              <a:t>&amp;</a:t>
            </a:r>
            <a:r>
              <a:rPr lang="en-GB" sz="3800" b="1" dirty="0" smtClean="0"/>
              <a:t> A with panel</a:t>
            </a:r>
            <a:endParaRPr lang="en-GB" sz="3800" b="1" dirty="0"/>
          </a:p>
        </p:txBody>
      </p:sp>
      <p:sp>
        <p:nvSpPr>
          <p:cNvPr id="5" name="Content Placeholder 4"/>
          <p:cNvSpPr>
            <a:spLocks noGrp="1"/>
          </p:cNvSpPr>
          <p:nvPr>
            <p:ph sz="half" idx="2"/>
          </p:nvPr>
        </p:nvSpPr>
        <p:spPr>
          <a:xfrm>
            <a:off x="4355976" y="1600200"/>
            <a:ext cx="4330824" cy="4525963"/>
          </a:xfrm>
        </p:spPr>
        <p:txBody>
          <a:bodyPr>
            <a:normAutofit/>
          </a:bodyPr>
          <a:lstStyle/>
          <a:p>
            <a:endParaRPr lang="en-GB" dirty="0" smtClean="0"/>
          </a:p>
          <a:p>
            <a:pPr marL="0" indent="0">
              <a:buNone/>
            </a:pPr>
            <a:endParaRPr lang="en-GB" dirty="0" smtClean="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612" y="1417638"/>
            <a:ext cx="3647775" cy="2433038"/>
          </a:xfrm>
          <a:prstGeom prst="rect">
            <a:avLst/>
          </a:prstGeom>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16756" y="1644420"/>
            <a:ext cx="3177820" cy="3285468"/>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75856" y="3309337"/>
            <a:ext cx="2386526" cy="3024336"/>
          </a:xfrm>
          <a:prstGeom prst="rect">
            <a:avLst/>
          </a:prstGeom>
        </p:spPr>
      </p:pic>
    </p:spTree>
    <p:extLst>
      <p:ext uri="{BB962C8B-B14F-4D97-AF65-F5344CB8AC3E}">
        <p14:creationId xmlns:p14="http://schemas.microsoft.com/office/powerpoint/2010/main" val="1350313196"/>
      </p:ext>
    </p:extLst>
  </p:cSld>
  <p:clrMapOvr>
    <a:masterClrMapping/>
  </p:clrMapOvr>
  <mc:AlternateContent xmlns:mc="http://schemas.openxmlformats.org/markup-compatibility/2006" xmlns:p14="http://schemas.microsoft.com/office/powerpoint/2010/main">
    <mc:Choice Requires="p14">
      <p:transition spd="slow" p14:dur="2000" advTm="50540"/>
    </mc:Choice>
    <mc:Fallback xmlns="">
      <p:transition spd="slow" advTm="50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p>
            <a:r>
              <a:rPr lang="en-GB" b="1" dirty="0" smtClean="0"/>
              <a:t>Thank you for coming</a:t>
            </a:r>
            <a:endParaRPr lang="en-GB" b="1" dirty="0"/>
          </a:p>
        </p:txBody>
      </p:sp>
      <p:sp>
        <p:nvSpPr>
          <p:cNvPr id="3" name="Subtitle 2"/>
          <p:cNvSpPr>
            <a:spLocks noGrp="1"/>
          </p:cNvSpPr>
          <p:nvPr>
            <p:ph type="subTitle" idx="1"/>
          </p:nvPr>
        </p:nvSpPr>
        <p:spPr>
          <a:xfrm>
            <a:off x="1371600" y="1916832"/>
            <a:ext cx="6400800" cy="4464496"/>
          </a:xfrm>
        </p:spPr>
        <p:txBody>
          <a:bodyPr>
            <a:noAutofit/>
          </a:bodyPr>
          <a:lstStyle/>
          <a:p>
            <a:r>
              <a:rPr lang="en-GB" sz="3400" dirty="0" smtClean="0">
                <a:solidFill>
                  <a:srgbClr val="7030A0"/>
                </a:solidFill>
              </a:rPr>
              <a:t>Please complete the short feedback survey so we can better tailor these events to your needs in the future.</a:t>
            </a:r>
          </a:p>
          <a:p>
            <a:r>
              <a:rPr lang="en-GB" sz="3400" dirty="0" smtClean="0">
                <a:solidFill>
                  <a:srgbClr val="0070C0"/>
                </a:solidFill>
              </a:rPr>
              <a:t>Every completed survey will be entered into a prize draw to win a £20 High Street shopping voucher!</a:t>
            </a:r>
            <a:endParaRPr lang="en-GB" sz="3400" dirty="0">
              <a:solidFill>
                <a:srgbClr val="0070C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spTree>
    <p:extLst>
      <p:ext uri="{BB962C8B-B14F-4D97-AF65-F5344CB8AC3E}">
        <p14:creationId xmlns:p14="http://schemas.microsoft.com/office/powerpoint/2010/main" val="1018092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78" y="1061864"/>
            <a:ext cx="8229600" cy="1143000"/>
          </a:xfrm>
        </p:spPr>
        <p:txBody>
          <a:bodyPr>
            <a:normAutofit/>
          </a:bodyPr>
          <a:lstStyle/>
          <a:p>
            <a:r>
              <a:rPr lang="en-GB" sz="3800" b="1" dirty="0" smtClean="0"/>
              <a:t>Today we will give you information on…</a:t>
            </a:r>
            <a:endParaRPr lang="en-GB" sz="3800" b="1" dirty="0"/>
          </a:p>
        </p:txBody>
      </p:sp>
      <p:sp>
        <p:nvSpPr>
          <p:cNvPr id="3" name="Content Placeholder 2"/>
          <p:cNvSpPr>
            <a:spLocks noGrp="1"/>
          </p:cNvSpPr>
          <p:nvPr>
            <p:ph idx="1"/>
          </p:nvPr>
        </p:nvSpPr>
        <p:spPr>
          <a:xfrm>
            <a:off x="473678" y="2204864"/>
            <a:ext cx="8229600" cy="4281339"/>
          </a:xfrm>
        </p:spPr>
        <p:txBody>
          <a:bodyPr>
            <a:normAutofit fontScale="32500" lnSpcReduction="20000"/>
          </a:bodyPr>
          <a:lstStyle/>
          <a:p>
            <a:r>
              <a:rPr lang="en-GB" sz="12000" dirty="0" smtClean="0"/>
              <a:t>The </a:t>
            </a:r>
            <a:r>
              <a:rPr lang="en-GB" sz="12000" dirty="0"/>
              <a:t>b</a:t>
            </a:r>
            <a:r>
              <a:rPr lang="en-GB" sz="12000" dirty="0" smtClean="0"/>
              <a:t>enefits of the Brunswick regeneration</a:t>
            </a:r>
          </a:p>
          <a:p>
            <a:r>
              <a:rPr lang="en-GB" sz="12000" dirty="0"/>
              <a:t>T</a:t>
            </a:r>
            <a:r>
              <a:rPr lang="en-GB" sz="12000" dirty="0" smtClean="0"/>
              <a:t>he refurbishment works</a:t>
            </a:r>
          </a:p>
          <a:p>
            <a:r>
              <a:rPr lang="en-GB" sz="12000" dirty="0" smtClean="0"/>
              <a:t>Service charges and your contribution to the works</a:t>
            </a:r>
          </a:p>
          <a:p>
            <a:r>
              <a:rPr lang="en-GB" sz="12000" dirty="0" smtClean="0"/>
              <a:t>Ways to pay and support available to you</a:t>
            </a:r>
          </a:p>
          <a:p>
            <a:pPr marL="0" indent="0">
              <a:buNone/>
            </a:pPr>
            <a:endParaRPr lang="en-GB" sz="2800" dirty="0" smtClean="0"/>
          </a:p>
          <a:p>
            <a:endParaRPr lang="en-GB" dirty="0" smtClean="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spTree>
    <p:extLst>
      <p:ext uri="{BB962C8B-B14F-4D97-AF65-F5344CB8AC3E}">
        <p14:creationId xmlns:p14="http://schemas.microsoft.com/office/powerpoint/2010/main" val="187953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15487"/>
            <a:ext cx="8229600" cy="1143000"/>
          </a:xfrm>
        </p:spPr>
        <p:txBody>
          <a:bodyPr>
            <a:normAutofit fontScale="90000"/>
          </a:bodyPr>
          <a:lstStyle/>
          <a:p>
            <a:r>
              <a:rPr lang="en-GB" sz="4200" b="1" dirty="0"/>
              <a:t>Rules of the meeting</a:t>
            </a:r>
            <a:r>
              <a:rPr lang="en-GB" dirty="0"/>
              <a:t/>
            </a:r>
            <a:br>
              <a:rPr lang="en-GB" dirty="0"/>
            </a:br>
            <a:endParaRPr lang="en-GB" dirty="0"/>
          </a:p>
        </p:txBody>
      </p:sp>
      <p:sp>
        <p:nvSpPr>
          <p:cNvPr id="3" name="Content Placeholder 2"/>
          <p:cNvSpPr>
            <a:spLocks noGrp="1"/>
          </p:cNvSpPr>
          <p:nvPr>
            <p:ph idx="1"/>
          </p:nvPr>
        </p:nvSpPr>
        <p:spPr>
          <a:xfrm>
            <a:off x="467544" y="1958487"/>
            <a:ext cx="8229600" cy="4525963"/>
          </a:xfrm>
        </p:spPr>
        <p:txBody>
          <a:bodyPr/>
          <a:lstStyle/>
          <a:p>
            <a:r>
              <a:rPr lang="en-GB" dirty="0"/>
              <a:t>Please </a:t>
            </a:r>
            <a:r>
              <a:rPr lang="en-GB" dirty="0" smtClean="0"/>
              <a:t>wait to ask </a:t>
            </a:r>
            <a:r>
              <a:rPr lang="en-GB" dirty="0"/>
              <a:t>questions after the presentation</a:t>
            </a:r>
          </a:p>
          <a:p>
            <a:r>
              <a:rPr lang="en-GB" dirty="0"/>
              <a:t>One person to speak at a time</a:t>
            </a:r>
          </a:p>
          <a:p>
            <a:r>
              <a:rPr lang="en-GB" dirty="0" smtClean="0"/>
              <a:t>Speak </a:t>
            </a:r>
            <a:r>
              <a:rPr lang="en-GB" dirty="0"/>
              <a:t>through the </a:t>
            </a:r>
            <a:r>
              <a:rPr lang="en-GB" dirty="0" smtClean="0"/>
              <a:t>Chair</a:t>
            </a:r>
          </a:p>
          <a:p>
            <a:r>
              <a:rPr lang="en-GB" dirty="0" smtClean="0"/>
              <a:t>Please do not raise personal issues</a:t>
            </a:r>
          </a:p>
          <a:p>
            <a:r>
              <a:rPr lang="en-GB" dirty="0" smtClean="0"/>
              <a:t>This is a leaseholder event so leaseholders take precedence</a:t>
            </a:r>
            <a:endParaRPr lang="en-GB" dirty="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spTree>
    <p:extLst>
      <p:ext uri="{BB962C8B-B14F-4D97-AF65-F5344CB8AC3E}">
        <p14:creationId xmlns:p14="http://schemas.microsoft.com/office/powerpoint/2010/main" val="350533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38833"/>
            <a:ext cx="8229600" cy="1143000"/>
          </a:xfrm>
        </p:spPr>
        <p:txBody>
          <a:bodyPr>
            <a:noAutofit/>
          </a:bodyPr>
          <a:lstStyle/>
          <a:p>
            <a:r>
              <a:rPr lang="en-GB" sz="3800" b="1" dirty="0" smtClean="0"/>
              <a:t>How you benefit from the</a:t>
            </a:r>
            <a:br>
              <a:rPr lang="en-GB" sz="3800" b="1" dirty="0" smtClean="0"/>
            </a:br>
            <a:r>
              <a:rPr lang="en-GB" sz="3800" b="1" dirty="0" smtClean="0"/>
              <a:t>regeneration of Brunswick</a:t>
            </a:r>
            <a:endParaRPr lang="en-GB" sz="3800" b="1" dirty="0"/>
          </a:p>
        </p:txBody>
      </p:sp>
      <p:sp>
        <p:nvSpPr>
          <p:cNvPr id="3" name="Content Placeholder 2"/>
          <p:cNvSpPr>
            <a:spLocks noGrp="1"/>
          </p:cNvSpPr>
          <p:nvPr>
            <p:ph sz="half" idx="1"/>
          </p:nvPr>
        </p:nvSpPr>
        <p:spPr/>
        <p:txBody>
          <a:bodyPr>
            <a:normAutofit/>
          </a:bodyPr>
          <a:lstStyle/>
          <a:p>
            <a:r>
              <a:rPr lang="en-GB" dirty="0" smtClean="0"/>
              <a:t>Improved communal areas,</a:t>
            </a:r>
          </a:p>
          <a:p>
            <a:r>
              <a:rPr lang="en-GB" dirty="0"/>
              <a:t>I</a:t>
            </a:r>
            <a:r>
              <a:rPr lang="en-GB" dirty="0" smtClean="0"/>
              <a:t>mproved layout,</a:t>
            </a:r>
          </a:p>
          <a:p>
            <a:r>
              <a:rPr lang="en-GB" dirty="0" smtClean="0"/>
              <a:t>New shops,</a:t>
            </a:r>
          </a:p>
          <a:p>
            <a:r>
              <a:rPr lang="en-GB" dirty="0"/>
              <a:t>I</a:t>
            </a:r>
            <a:r>
              <a:rPr lang="en-GB" dirty="0" smtClean="0"/>
              <a:t>mproved </a:t>
            </a:r>
            <a:r>
              <a:rPr lang="en-GB" dirty="0"/>
              <a:t>green </a:t>
            </a:r>
            <a:r>
              <a:rPr lang="en-GB" dirty="0" smtClean="0"/>
              <a:t>spaces,</a:t>
            </a:r>
          </a:p>
          <a:p>
            <a:r>
              <a:rPr lang="en-GB" dirty="0" smtClean="0"/>
              <a:t>New playgrounds and allotments,</a:t>
            </a:r>
          </a:p>
          <a:p>
            <a:r>
              <a:rPr lang="en-GB" dirty="0" smtClean="0"/>
              <a:t>Value of properties will increase. </a:t>
            </a:r>
            <a:endParaRPr lang="en-GB" dirty="0"/>
          </a:p>
        </p:txBody>
      </p:sp>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722168" y="2132856"/>
            <a:ext cx="4191000" cy="2376264"/>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67351121"/>
      </p:ext>
    </p:extLst>
  </p:cSld>
  <p:clrMapOvr>
    <a:masterClrMapping/>
  </p:clrMapOvr>
  <mc:AlternateContent xmlns:mc="http://schemas.openxmlformats.org/markup-compatibility/2006" xmlns:p14="http://schemas.microsoft.com/office/powerpoint/2010/main">
    <mc:Choice Requires="p14">
      <p:transition spd="slow" p14:dur="2000" advTm="19633"/>
    </mc:Choice>
    <mc:Fallback xmlns="">
      <p:transition spd="slow" advTm="19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smtClean="0"/>
              <a:t>Value of homes is increasing</a:t>
            </a:r>
            <a:endParaRPr lang="en-GB" sz="3800" b="1"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sp>
        <p:nvSpPr>
          <p:cNvPr id="3" name="TextBox 2"/>
          <p:cNvSpPr txBox="1"/>
          <p:nvPr/>
        </p:nvSpPr>
        <p:spPr>
          <a:xfrm>
            <a:off x="2283893" y="1741345"/>
            <a:ext cx="6536579" cy="2062103"/>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p>
          <a:p>
            <a:endParaRPr lang="en-GB" sz="2800" dirty="0"/>
          </a:p>
          <a:p>
            <a:pPr marL="285750" indent="-285750">
              <a:buFontTx/>
              <a:buChar char="-"/>
            </a:pPr>
            <a:endParaRPr lang="en-GB" sz="3200" dirty="0"/>
          </a:p>
          <a:p>
            <a:pPr marL="285750" indent="-285750">
              <a:buFontTx/>
              <a:buChar char="-"/>
            </a:pPr>
            <a:endParaRPr lang="en-GB" sz="3200" dirty="0" smtClean="0"/>
          </a:p>
          <a:p>
            <a:pPr marL="285750" indent="-285750">
              <a:buFontTx/>
              <a:buChar char="-"/>
            </a:pPr>
            <a:endParaRPr lang="en-GB"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
        <p:nvSpPr>
          <p:cNvPr id="9" name="Content Placeholder 8"/>
          <p:cNvSpPr>
            <a:spLocks noGrp="1"/>
          </p:cNvSpPr>
          <p:nvPr>
            <p:ph idx="1"/>
          </p:nvPr>
        </p:nvSpPr>
        <p:spPr>
          <a:xfrm>
            <a:off x="457200" y="1226011"/>
            <a:ext cx="8229600" cy="4525963"/>
          </a:xfrm>
        </p:spPr>
        <p:txBody>
          <a:bodyPr>
            <a:normAutofit/>
          </a:bodyPr>
          <a:lstStyle/>
          <a:p>
            <a:pPr algn="just"/>
            <a:r>
              <a:rPr lang="en-GB" sz="2800" dirty="0" smtClean="0"/>
              <a:t>House prices in the North West have increased by 3.6%</a:t>
            </a:r>
            <a:r>
              <a:rPr lang="en-GB" sz="2800" dirty="0"/>
              <a:t> </a:t>
            </a:r>
            <a:r>
              <a:rPr lang="en-GB" sz="2800" dirty="0" smtClean="0"/>
              <a:t>in the last 12 months. Properties in Manchester up by 3.1%,</a:t>
            </a:r>
          </a:p>
          <a:p>
            <a:pPr algn="just"/>
            <a:r>
              <a:rPr lang="en-GB" sz="2800" dirty="0" smtClean="0"/>
              <a:t>A maisonette sold for £82,000 in March 2013. </a:t>
            </a:r>
            <a:r>
              <a:rPr lang="en-GB" sz="2800" dirty="0" err="1" smtClean="0"/>
              <a:t>Zoopla</a:t>
            </a:r>
            <a:r>
              <a:rPr lang="en-GB" sz="2800" dirty="0" smtClean="0"/>
              <a:t> now estimates the value as £92,000.</a:t>
            </a:r>
          </a:p>
          <a:p>
            <a:pPr marL="0" indent="0">
              <a:buNone/>
            </a:pPr>
            <a:endParaRPr lang="en-GB" sz="2800" dirty="0" smtClean="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9812" y="3681913"/>
            <a:ext cx="3384376" cy="2256251"/>
          </a:xfrm>
          <a:prstGeom prst="rect">
            <a:avLst/>
          </a:prstGeom>
        </p:spPr>
      </p:pic>
    </p:spTree>
    <p:extLst>
      <p:ext uri="{BB962C8B-B14F-4D97-AF65-F5344CB8AC3E}">
        <p14:creationId xmlns:p14="http://schemas.microsoft.com/office/powerpoint/2010/main" val="4134486478"/>
      </p:ext>
    </p:extLst>
  </p:cSld>
  <p:clrMapOvr>
    <a:masterClrMapping/>
  </p:clrMapOvr>
  <mc:AlternateContent xmlns:mc="http://schemas.openxmlformats.org/markup-compatibility/2006" xmlns:p14="http://schemas.microsoft.com/office/powerpoint/2010/main">
    <mc:Choice Requires="p14">
      <p:transition spd="slow" p14:dur="2000" advTm="24218"/>
    </mc:Choice>
    <mc:Fallback xmlns="">
      <p:transition spd="slow" advTm="24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smtClean="0"/>
              <a:t>Refurbishment </a:t>
            </a:r>
            <a:r>
              <a:rPr lang="en-GB" sz="3800" b="1" dirty="0"/>
              <a:t>works</a:t>
            </a:r>
            <a:endParaRPr lang="en-GB" sz="3800" dirty="0"/>
          </a:p>
        </p:txBody>
      </p:sp>
      <p:sp>
        <p:nvSpPr>
          <p:cNvPr id="3" name="Content Placeholder 2"/>
          <p:cNvSpPr>
            <a:spLocks noGrp="1"/>
          </p:cNvSpPr>
          <p:nvPr>
            <p:ph idx="1"/>
          </p:nvPr>
        </p:nvSpPr>
        <p:spPr>
          <a:xfrm>
            <a:off x="457200" y="1321472"/>
            <a:ext cx="8229600" cy="4804692"/>
          </a:xfrm>
        </p:spPr>
        <p:txBody>
          <a:bodyPr/>
          <a:lstStyle/>
          <a:p>
            <a:pPr marL="0" indent="0" algn="ctr">
              <a:buNone/>
            </a:pPr>
            <a:r>
              <a:rPr lang="en-GB" dirty="0" err="1" smtClean="0"/>
              <a:t>Lockton</a:t>
            </a:r>
            <a:r>
              <a:rPr lang="en-GB" dirty="0" smtClean="0"/>
              <a:t> Court improvement works</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204864"/>
            <a:ext cx="3683408" cy="24568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169" y="2204864"/>
            <a:ext cx="3705738" cy="2464316"/>
          </a:xfrm>
          <a:prstGeom prst="rect">
            <a:avLst/>
          </a:prstGeom>
        </p:spPr>
      </p:pic>
    </p:spTree>
    <p:extLst>
      <p:ext uri="{BB962C8B-B14F-4D97-AF65-F5344CB8AC3E}">
        <p14:creationId xmlns:p14="http://schemas.microsoft.com/office/powerpoint/2010/main" val="249495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smtClean="0"/>
              <a:t>Refurbishment works</a:t>
            </a:r>
            <a:endParaRPr lang="en-GB" sz="3800" b="1"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5" y="116633"/>
            <a:ext cx="1440159" cy="1046833"/>
          </a:xfrm>
          <a:prstGeom prst="rect">
            <a:avLst/>
          </a:prstGeom>
        </p:spPr>
      </p:pic>
      <p:sp>
        <p:nvSpPr>
          <p:cNvPr id="3" name="TextBox 2"/>
          <p:cNvSpPr txBox="1"/>
          <p:nvPr/>
        </p:nvSpPr>
        <p:spPr>
          <a:xfrm>
            <a:off x="2283893" y="1741345"/>
            <a:ext cx="6536579" cy="2062103"/>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p>
          <a:p>
            <a:endParaRPr lang="en-GB" sz="2800" dirty="0"/>
          </a:p>
          <a:p>
            <a:pPr marL="285750" indent="-285750">
              <a:buFontTx/>
              <a:buChar char="-"/>
            </a:pPr>
            <a:endParaRPr lang="en-GB" sz="3200" dirty="0"/>
          </a:p>
          <a:p>
            <a:pPr marL="285750" indent="-285750">
              <a:buFontTx/>
              <a:buChar char="-"/>
            </a:pPr>
            <a:endParaRPr lang="en-GB" sz="3200" dirty="0" smtClean="0"/>
          </a:p>
          <a:p>
            <a:pPr marL="285750" indent="-285750">
              <a:buFontTx/>
              <a:buChar char="-"/>
            </a:pPr>
            <a:endParaRPr lang="en-GB"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
        <p:nvSpPr>
          <p:cNvPr id="9" name="Content Placeholder 8"/>
          <p:cNvSpPr>
            <a:spLocks noGrp="1"/>
          </p:cNvSpPr>
          <p:nvPr>
            <p:ph idx="1"/>
          </p:nvPr>
        </p:nvSpPr>
        <p:spPr>
          <a:xfrm>
            <a:off x="459181" y="1197382"/>
            <a:ext cx="8229600" cy="4525963"/>
          </a:xfrm>
        </p:spPr>
        <p:txBody>
          <a:bodyPr>
            <a:normAutofit/>
          </a:bodyPr>
          <a:lstStyle/>
          <a:p>
            <a:r>
              <a:rPr lang="en-GB" sz="2600" dirty="0"/>
              <a:t>The independent certifier inspects the standard and quality then signs off the </a:t>
            </a:r>
            <a:r>
              <a:rPr lang="en-GB" sz="2600" dirty="0" smtClean="0"/>
              <a:t>works,</a:t>
            </a:r>
          </a:p>
          <a:p>
            <a:r>
              <a:rPr lang="en-GB" sz="2600" dirty="0" smtClean="0"/>
              <a:t>Mears </a:t>
            </a:r>
            <a:r>
              <a:rPr lang="en-GB" sz="2600" dirty="0"/>
              <a:t>carefully monitor each stage of the works to ensure all works are completed correctly and in a timely </a:t>
            </a:r>
            <a:r>
              <a:rPr lang="en-GB" sz="2600" dirty="0" smtClean="0"/>
              <a:t>manner,</a:t>
            </a:r>
          </a:p>
          <a:p>
            <a:r>
              <a:rPr lang="en-GB" sz="2600" dirty="0" smtClean="0"/>
              <a:t>All </a:t>
            </a:r>
            <a:r>
              <a:rPr lang="en-GB" sz="2600" dirty="0"/>
              <a:t>our site contractors and Customer Care Officers are on hand to assist all resident during their refurbishment works. </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3788" y="4347298"/>
            <a:ext cx="3816424" cy="2294688"/>
          </a:xfrm>
          <a:prstGeom prst="rect">
            <a:avLst/>
          </a:prstGeom>
        </p:spPr>
      </p:pic>
    </p:spTree>
    <p:extLst>
      <p:ext uri="{BB962C8B-B14F-4D97-AF65-F5344CB8AC3E}">
        <p14:creationId xmlns:p14="http://schemas.microsoft.com/office/powerpoint/2010/main" val="2780288773"/>
      </p:ext>
    </p:extLst>
  </p:cSld>
  <p:clrMapOvr>
    <a:masterClrMapping/>
  </p:clrMapOvr>
  <mc:AlternateContent xmlns:mc="http://schemas.openxmlformats.org/markup-compatibility/2006" xmlns:p14="http://schemas.microsoft.com/office/powerpoint/2010/main">
    <mc:Choice Requires="p14">
      <p:transition spd="slow" p14:dur="2000" advTm="24218"/>
    </mc:Choice>
    <mc:Fallback xmlns="">
      <p:transition spd="slow" advTm="24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smtClean="0"/>
              <a:t>Service Charges</a:t>
            </a:r>
            <a:endParaRPr lang="en-GB" sz="3800" b="1" dirty="0"/>
          </a:p>
        </p:txBody>
      </p:sp>
      <p:sp>
        <p:nvSpPr>
          <p:cNvPr id="3" name="Content Placeholder 2"/>
          <p:cNvSpPr>
            <a:spLocks noGrp="1"/>
          </p:cNvSpPr>
          <p:nvPr>
            <p:ph idx="1"/>
          </p:nvPr>
        </p:nvSpPr>
        <p:spPr>
          <a:xfrm>
            <a:off x="3635896" y="1600200"/>
            <a:ext cx="5050904" cy="4525963"/>
          </a:xfrm>
        </p:spPr>
        <p:txBody>
          <a:bodyPr>
            <a:normAutofit/>
          </a:bodyPr>
          <a:lstStyle/>
          <a:p>
            <a:r>
              <a:rPr lang="en-GB" sz="2800" dirty="0"/>
              <a:t>Y</a:t>
            </a:r>
            <a:r>
              <a:rPr lang="en-GB" sz="2800" dirty="0" smtClean="0"/>
              <a:t>our lease states that you will pay the service charge,</a:t>
            </a:r>
          </a:p>
          <a:p>
            <a:r>
              <a:rPr lang="en-GB" sz="2800" dirty="0" smtClean="0"/>
              <a:t>You must also pay towards the running and  management of the building as a whole,</a:t>
            </a:r>
          </a:p>
          <a:p>
            <a:r>
              <a:rPr lang="en-GB" sz="2800" dirty="0" smtClean="0"/>
              <a:t>Covers things such as communal repairs, grounds maintenance, cyclical fund etc.</a:t>
            </a:r>
          </a:p>
          <a:p>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68151"/>
            <a:ext cx="1849641" cy="134076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028" y="2060848"/>
            <a:ext cx="3513418" cy="2949892"/>
          </a:xfrm>
          <a:prstGeom prst="rect">
            <a:avLst/>
          </a:prstGeom>
        </p:spPr>
      </p:pic>
    </p:spTree>
    <p:extLst>
      <p:ext uri="{BB962C8B-B14F-4D97-AF65-F5344CB8AC3E}">
        <p14:creationId xmlns:p14="http://schemas.microsoft.com/office/powerpoint/2010/main" val="1207919066"/>
      </p:ext>
    </p:extLst>
  </p:cSld>
  <p:clrMapOvr>
    <a:masterClrMapping/>
  </p:clrMapOvr>
  <mc:AlternateContent xmlns:mc="http://schemas.openxmlformats.org/markup-compatibility/2006" xmlns:p14="http://schemas.microsoft.com/office/powerpoint/2010/main">
    <mc:Choice Requires="p14">
      <p:transition spd="slow" p14:dur="2000" advTm="54603"/>
    </mc:Choice>
    <mc:Fallback xmlns="">
      <p:transition spd="slow" advTm="5460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smtClean="0"/>
              <a:t>Payment towards works</a:t>
            </a:r>
            <a:endParaRPr lang="en-GB" sz="3800" b="1" dirty="0"/>
          </a:p>
        </p:txBody>
      </p:sp>
      <p:sp>
        <p:nvSpPr>
          <p:cNvPr id="3" name="Content Placeholder 2"/>
          <p:cNvSpPr>
            <a:spLocks noGrp="1"/>
          </p:cNvSpPr>
          <p:nvPr>
            <p:ph idx="1"/>
          </p:nvPr>
        </p:nvSpPr>
        <p:spPr>
          <a:xfrm>
            <a:off x="457200" y="1550707"/>
            <a:ext cx="4258816" cy="3966526"/>
          </a:xfrm>
        </p:spPr>
        <p:txBody>
          <a:bodyPr>
            <a:normAutofit lnSpcReduction="10000"/>
          </a:bodyPr>
          <a:lstStyle/>
          <a:p>
            <a:pPr algn="just"/>
            <a:r>
              <a:rPr lang="en-GB" sz="2800" dirty="0"/>
              <a:t>Cost of improvements per </a:t>
            </a:r>
            <a:r>
              <a:rPr lang="en-GB" sz="2800" dirty="0" smtClean="0"/>
              <a:t>home ranges from £19, 615.32- £40,031.04</a:t>
            </a:r>
            <a:endParaRPr lang="en-GB" sz="2800" dirty="0"/>
          </a:p>
          <a:p>
            <a:pPr algn="just"/>
            <a:r>
              <a:rPr lang="en-GB" sz="2800" dirty="0"/>
              <a:t>Costs to each household is </a:t>
            </a:r>
            <a:r>
              <a:rPr lang="en-GB" sz="2800" b="1" u="sng" dirty="0"/>
              <a:t>capped</a:t>
            </a:r>
            <a:r>
              <a:rPr lang="en-GB" sz="2800" dirty="0"/>
              <a:t> at £</a:t>
            </a:r>
            <a:r>
              <a:rPr lang="en-GB" sz="2800" dirty="0" smtClean="0"/>
              <a:t>10,000</a:t>
            </a:r>
          </a:p>
          <a:p>
            <a:pPr marL="0" indent="0" algn="just">
              <a:buNone/>
            </a:pPr>
            <a:endParaRPr lang="en-GB" sz="2800" dirty="0" smtClean="0"/>
          </a:p>
          <a:p>
            <a:pPr marL="0" indent="0" algn="just">
              <a:buNone/>
            </a:pPr>
            <a:r>
              <a:rPr lang="en-GB" sz="2800" b="1" dirty="0" smtClean="0"/>
              <a:t>All works contribute to wider regeneration of Brunswick.</a:t>
            </a:r>
            <a:endParaRPr lang="en-GB" sz="2800" b="1" dirty="0"/>
          </a:p>
          <a:p>
            <a:pPr algn="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168151"/>
            <a:ext cx="1440160" cy="1043943"/>
          </a:xfrm>
          <a:prstGeom prst="rect">
            <a:avLst/>
          </a:prstGeom>
        </p:spPr>
      </p:pic>
      <p:pic>
        <p:nvPicPr>
          <p:cNvPr id="5"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2348880"/>
            <a:ext cx="4038600" cy="2565821"/>
          </a:xfrm>
          <a:prstGeom prst="rect">
            <a:avLst/>
          </a:prstGeom>
        </p:spPr>
      </p:pic>
    </p:spTree>
    <p:extLst>
      <p:ext uri="{BB962C8B-B14F-4D97-AF65-F5344CB8AC3E}">
        <p14:creationId xmlns:p14="http://schemas.microsoft.com/office/powerpoint/2010/main" val="2259064127"/>
      </p:ext>
    </p:extLst>
  </p:cSld>
  <p:clrMapOvr>
    <a:masterClrMapping/>
  </p:clrMapOvr>
  <mc:AlternateContent xmlns:mc="http://schemas.openxmlformats.org/markup-compatibility/2006" xmlns:p14="http://schemas.microsoft.com/office/powerpoint/2010/main">
    <mc:Choice Requires="p14">
      <p:transition spd="slow" p14:dur="2000" advTm="54603"/>
    </mc:Choice>
    <mc:Fallback xmlns="">
      <p:transition spd="slow" advTm="54603"/>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27239C350D2E48890697D48E40546A" ma:contentTypeVersion="0" ma:contentTypeDescription="Create a new document." ma:contentTypeScope="" ma:versionID="513089ae1d3e99996f72635f1ab4607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C3E5D-CA7E-450B-B295-D5A00E43F7AD}">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AAEF455D-7B50-4989-8512-91E275A7CF26}">
  <ds:schemaRefs>
    <ds:schemaRef ds:uri="http://schemas.microsoft.com/sharepoint/v3/contenttype/forms"/>
  </ds:schemaRefs>
</ds:datastoreItem>
</file>

<file path=customXml/itemProps3.xml><?xml version="1.0" encoding="utf-8"?>
<ds:datastoreItem xmlns:ds="http://schemas.openxmlformats.org/officeDocument/2006/customXml" ds:itemID="{92AD3B17-217C-42D5-8873-4A1B74D3A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6575</TotalTime>
  <Words>676</Words>
  <Application>Microsoft Office PowerPoint</Application>
  <PresentationFormat>On-screen Show (4:3)</PresentationFormat>
  <Paragraphs>100</Paragraphs>
  <Slides>15</Slides>
  <Notes>9</Notes>
  <HiddenSlides>0</HiddenSlides>
  <MMClips>8</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ＭＳ Ｐゴシック</vt:lpstr>
      <vt:lpstr>ＭＳ Ｐゴシック</vt:lpstr>
      <vt:lpstr>Arial</vt:lpstr>
      <vt:lpstr>Arial Black</vt:lpstr>
      <vt:lpstr>Arial Narrow</vt:lpstr>
      <vt:lpstr>Calibri</vt:lpstr>
      <vt:lpstr>PT Sans Narrow</vt:lpstr>
      <vt:lpstr>Wingdings</vt:lpstr>
      <vt:lpstr>Office Theme</vt:lpstr>
      <vt:lpstr>1_Office Theme</vt:lpstr>
      <vt:lpstr>PowerPoint Presentation</vt:lpstr>
      <vt:lpstr>Today we will give you information on…</vt:lpstr>
      <vt:lpstr>Rules of the meeting </vt:lpstr>
      <vt:lpstr>How you benefit from the regeneration of Brunswick</vt:lpstr>
      <vt:lpstr>Value of homes is increasing</vt:lpstr>
      <vt:lpstr>Refurbishment works</vt:lpstr>
      <vt:lpstr>Refurbishment works</vt:lpstr>
      <vt:lpstr>Service Charges</vt:lpstr>
      <vt:lpstr>Payment towards works</vt:lpstr>
      <vt:lpstr>Payment options</vt:lpstr>
      <vt:lpstr>Ways to pay</vt:lpstr>
      <vt:lpstr>There for you </vt:lpstr>
      <vt:lpstr>Contact Us</vt:lpstr>
      <vt:lpstr>Q &amp; A with panel</vt:lpstr>
      <vt:lpstr>Thank you for coming</vt:lpstr>
    </vt:vector>
  </TitlesOfParts>
  <Company>Symphony Housing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S4B Induction</dc:title>
  <dc:creator>Leary Gaynor</dc:creator>
  <cp:lastModifiedBy>Haughton Linda</cp:lastModifiedBy>
  <cp:revision>203</cp:revision>
  <cp:lastPrinted>2013-10-28T16:13:27Z</cp:lastPrinted>
  <dcterms:created xsi:type="dcterms:W3CDTF">2013-06-04T09:49:21Z</dcterms:created>
  <dcterms:modified xsi:type="dcterms:W3CDTF">2015-09-14T08:24:43Z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0x0101003127239C350D2E48890697D48E40546A</vt:lpwstr>
  </property>
</Properties>
</file>